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5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Lst>
  <p:sldSz cx="9144000" cy="5143500" type="screen16x9"/>
  <p:notesSz cx="6858000" cy="9144000"/>
  <p:embeddedFontLst>
    <p:embeddedFont>
      <p:font typeface="Calibri" panose="020F0502020204030204" pitchFamily="34" charset="0"/>
      <p:regular r:id="rId56"/>
      <p:bold r:id="rId57"/>
      <p:italic r:id="rId58"/>
      <p:boldItalic r:id="rId59"/>
    </p:embeddedFont>
    <p:embeddedFont>
      <p:font typeface="Roboto" panose="020B0604020202020204"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E6A101-EA53-48C7-B4D7-0239E4052E6D}">
  <a:tblStyle styleId="{DEE6A101-EA53-48C7-B4D7-0239E4052E6D}"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350" autoAdjust="0"/>
  </p:normalViewPr>
  <p:slideViewPr>
    <p:cSldViewPr snapToGrid="0">
      <p:cViewPr varScale="1">
        <p:scale>
          <a:sx n="115" d="100"/>
          <a:sy n="115" d="100"/>
        </p:scale>
        <p:origin x="438" y="7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63" Type="http://schemas.openxmlformats.org/officeDocument/2006/relationships/font" Target="fonts/font8.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3.fntdata"/><Relationship Id="rId66"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61"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1.fntdata"/><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jpg>
</file>

<file path=ppt/media/image5.jpg>
</file>

<file path=ppt/media/image6.jp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28243653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4" name="Shape 9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Hello, my name is Jonathan and this is my teammate </a:t>
            </a:r>
            <a:r>
              <a:rPr lang="en-US" sz="1100" b="0" i="0" u="none" strike="noStrike" cap="none" dirty="0" err="1">
                <a:solidFill>
                  <a:schemeClr val="dk1"/>
                </a:solidFill>
                <a:latin typeface="Arial"/>
                <a:ea typeface="Arial"/>
                <a:cs typeface="Arial"/>
                <a:sym typeface="Arial"/>
              </a:rPr>
              <a:t>Noranart</a:t>
            </a:r>
            <a:r>
              <a:rPr lang="en-US" sz="1100" b="0" i="0" u="none" strike="noStrike" cap="none" dirty="0">
                <a:solidFill>
                  <a:schemeClr val="dk1"/>
                </a:solidFill>
                <a:latin typeface="Arial"/>
                <a:ea typeface="Arial"/>
                <a:cs typeface="Arial"/>
                <a:sym typeface="Arial"/>
              </a:rPr>
              <a:t>.</a:t>
            </a:r>
          </a:p>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Our</a:t>
            </a:r>
            <a:r>
              <a:rPr lang="en-US" sz="1100" b="0" i="0" u="none" strike="noStrike" cap="none" baseline="0" dirty="0">
                <a:solidFill>
                  <a:schemeClr val="dk1"/>
                </a:solidFill>
                <a:latin typeface="Arial"/>
                <a:ea typeface="Arial"/>
                <a:cs typeface="Arial"/>
                <a:sym typeface="Arial"/>
              </a:rPr>
              <a:t> project is Pedestrian Detection for mobile platforms, our advisor is Kris </a:t>
            </a:r>
            <a:r>
              <a:rPr lang="en-US" sz="1100" b="0" i="0" u="none" strike="noStrike" cap="none" baseline="0" dirty="0" err="1">
                <a:solidFill>
                  <a:schemeClr val="dk1"/>
                </a:solidFill>
                <a:latin typeface="Arial"/>
                <a:ea typeface="Arial"/>
                <a:cs typeface="Arial"/>
                <a:sym typeface="Arial"/>
              </a:rPr>
              <a:t>Kitani</a:t>
            </a:r>
            <a:r>
              <a:rPr lang="en-US" sz="1100" b="0" i="0" u="none" strike="noStrike" cap="none" baseline="0" dirty="0">
                <a:solidFill>
                  <a:schemeClr val="dk1"/>
                </a:solidFill>
                <a:latin typeface="Arial"/>
                <a:ea typeface="Arial"/>
                <a:cs typeface="Arial"/>
                <a:sym typeface="Arial"/>
              </a:rPr>
              <a:t>, and the project is sponsored by Carnegie Robotics.</a:t>
            </a:r>
          </a:p>
        </p:txBody>
      </p:sp>
    </p:spTree>
    <p:extLst>
      <p:ext uri="{BB962C8B-B14F-4D97-AF65-F5344CB8AC3E}">
        <p14:creationId xmlns:p14="http://schemas.microsoft.com/office/powerpoint/2010/main" val="1290198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spcBef>
                <a:spcPts val="0"/>
              </a:spcBef>
              <a:buClr>
                <a:schemeClr val="dk1"/>
              </a:buClr>
              <a:buSzPct val="25000"/>
              <a:buFont typeface="Arial"/>
              <a:buNone/>
            </a:pPr>
            <a:r>
              <a:rPr lang="en" sz="1100" dirty="0">
                <a:solidFill>
                  <a:schemeClr val="dk1"/>
                </a:solidFill>
              </a:rPr>
              <a:t>However, these approaches don’t affect the actual structure of the network</a:t>
            </a:r>
          </a:p>
          <a:p>
            <a:pPr lvl="0" rtl="0">
              <a:spcBef>
                <a:spcPts val="0"/>
              </a:spcBef>
              <a:buClr>
                <a:schemeClr val="dk1"/>
              </a:buClr>
              <a:buSzPct val="25000"/>
              <a:buFont typeface="Arial"/>
              <a:buNone/>
            </a:pPr>
            <a:r>
              <a:rPr lang="en" sz="1100" dirty="0">
                <a:solidFill>
                  <a:schemeClr val="dk1"/>
                </a:solidFill>
              </a:rPr>
              <a:t>What </a:t>
            </a:r>
            <a:r>
              <a:rPr lang="en-US" sz="1100" dirty="0">
                <a:solidFill>
                  <a:schemeClr val="dk1"/>
                </a:solidFill>
              </a:rPr>
              <a:t>I</a:t>
            </a:r>
            <a:r>
              <a:rPr lang="en" sz="1100" baseline="0" dirty="0">
                <a:solidFill>
                  <a:schemeClr val="dk1"/>
                </a:solidFill>
              </a:rPr>
              <a:t> mean by that is the resulting network still has the same number of layers and the same number of channels in each layer</a:t>
            </a:r>
          </a:p>
          <a:p>
            <a:pPr lvl="0" rtl="0">
              <a:spcBef>
                <a:spcPts val="0"/>
              </a:spcBef>
              <a:buClr>
                <a:schemeClr val="dk1"/>
              </a:buClr>
              <a:buSzPct val="25000"/>
              <a:buFont typeface="Arial"/>
              <a:buNone/>
            </a:pPr>
            <a:r>
              <a:rPr lang="en" sz="1100" baseline="0" dirty="0">
                <a:solidFill>
                  <a:schemeClr val="dk1"/>
                </a:solidFill>
              </a:rPr>
              <a:t>And a lot of these methods need special software or even special hardware not just during training time, but during testing time as well</a:t>
            </a:r>
          </a:p>
          <a:p>
            <a:pPr lvl="0" rtl="0">
              <a:spcBef>
                <a:spcPts val="0"/>
              </a:spcBef>
              <a:buNone/>
            </a:pPr>
            <a:r>
              <a:rPr lang="en" sz="1100" dirty="0">
                <a:solidFill>
                  <a:schemeClr val="dk1"/>
                </a:solidFill>
              </a:rPr>
              <a:t>We instead focus on</a:t>
            </a:r>
            <a:r>
              <a:rPr lang="en" sz="1100" baseline="0" dirty="0">
                <a:solidFill>
                  <a:schemeClr val="dk1"/>
                </a:solidFill>
              </a:rPr>
              <a:t> </a:t>
            </a:r>
            <a:r>
              <a:rPr lang="en" sz="1100" dirty="0">
                <a:solidFill>
                  <a:schemeClr val="dk1"/>
                </a:solidFill>
              </a:rPr>
              <a:t>a different approach, trying to train a smaller network</a:t>
            </a:r>
            <a:r>
              <a:rPr lang="en" sz="1100" baseline="0" dirty="0">
                <a:solidFill>
                  <a:schemeClr val="dk1"/>
                </a:solidFill>
              </a:rPr>
              <a:t> to mimic the large network</a:t>
            </a:r>
          </a:p>
        </p:txBody>
      </p:sp>
    </p:spTree>
    <p:extLst>
      <p:ext uri="{BB962C8B-B14F-4D97-AF65-F5344CB8AC3E}">
        <p14:creationId xmlns:p14="http://schemas.microsoft.com/office/powerpoint/2010/main" val="10040320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5" name="Shape 18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spcBef>
                <a:spcPts val="0"/>
              </a:spcBef>
              <a:buNone/>
            </a:pPr>
            <a:r>
              <a:rPr lang="en" sz="1100" dirty="0">
                <a:solidFill>
                  <a:schemeClr val="dk1"/>
                </a:solidFill>
              </a:rPr>
              <a:t>To do so, we turn to a technique called Knowledge Distillation</a:t>
            </a:r>
          </a:p>
          <a:p>
            <a:pPr lvl="0" rtl="0">
              <a:spcBef>
                <a:spcPts val="0"/>
              </a:spcBef>
              <a:buNone/>
            </a:pPr>
            <a:endParaRPr lang="en" sz="1100" baseline="0" dirty="0">
              <a:solidFill>
                <a:schemeClr val="dk1"/>
              </a:solidFill>
            </a:endParaRPr>
          </a:p>
          <a:p>
            <a:pPr lvl="0" rtl="0">
              <a:spcBef>
                <a:spcPts val="0"/>
              </a:spcBef>
              <a:buNone/>
            </a:pPr>
            <a:r>
              <a:rPr lang="en" sz="1100" baseline="0" dirty="0">
                <a:solidFill>
                  <a:schemeClr val="dk1"/>
                </a:solidFill>
              </a:rPr>
              <a:t>Target: 4:00</a:t>
            </a:r>
            <a:endParaRPr lang="en" sz="1100" dirty="0">
              <a:solidFill>
                <a:schemeClr val="dk1"/>
              </a:solidFill>
            </a:endParaRPr>
          </a:p>
        </p:txBody>
      </p:sp>
    </p:spTree>
    <p:extLst>
      <p:ext uri="{BB962C8B-B14F-4D97-AF65-F5344CB8AC3E}">
        <p14:creationId xmlns:p14="http://schemas.microsoft.com/office/powerpoint/2010/main" val="3134929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In their paper Distilling the Knowledge in a Neural</a:t>
            </a:r>
            <a:r>
              <a:rPr lang="en" sz="1100" baseline="0" dirty="0">
                <a:solidFill>
                  <a:schemeClr val="dk1"/>
                </a:solidFill>
              </a:rPr>
              <a:t> Network, the authors find that a student network trained with a combination of ground truth labels, which they call hard targets, and guidance from a teacher network, the soft targets, is better than the same network trained using just the training data.</a:t>
            </a:r>
          </a:p>
          <a:p>
            <a:pPr marL="0" marR="0" lvl="0" indent="0" algn="l" rtl="0">
              <a:spcBef>
                <a:spcPts val="0"/>
              </a:spcBef>
              <a:buClr>
                <a:schemeClr val="dk1"/>
              </a:buClr>
              <a:buSzPct val="25000"/>
              <a:buFont typeface="Arial"/>
              <a:buNone/>
            </a:pPr>
            <a:r>
              <a:rPr lang="en" sz="1100" baseline="0" dirty="0">
                <a:solidFill>
                  <a:schemeClr val="dk1"/>
                </a:solidFill>
              </a:rPr>
              <a:t>Basically, they show that with their method, it’s possible to extract more information from the teacher model than what is available in the ground truth.</a:t>
            </a:r>
          </a:p>
          <a:p>
            <a:pPr marL="0" marR="0" lvl="0" indent="0" algn="l" rtl="0">
              <a:spcBef>
                <a:spcPts val="0"/>
              </a:spcBef>
              <a:buClr>
                <a:schemeClr val="dk1"/>
              </a:buClr>
              <a:buSzPct val="25000"/>
              <a:buFont typeface="Arial"/>
              <a:buNone/>
            </a:pPr>
            <a:r>
              <a:rPr lang="en" sz="1100" baseline="0" dirty="0">
                <a:solidFill>
                  <a:schemeClr val="dk1"/>
                </a:solidFill>
              </a:rPr>
              <a:t>Let’s take a look at an example to see what that means.</a:t>
            </a:r>
            <a:endParaRPr lang="en" sz="1100" dirty="0">
              <a:solidFill>
                <a:schemeClr val="dk1"/>
              </a:solidFill>
            </a:endParaRPr>
          </a:p>
          <a:p>
            <a:pPr marL="0" marR="0" lvl="0" indent="0" algn="l" rtl="0">
              <a:spcBef>
                <a:spcPts val="0"/>
              </a:spcBef>
              <a:buClr>
                <a:schemeClr val="dk1"/>
              </a:buClr>
              <a:buSzPct val="25000"/>
              <a:buFont typeface="Arial"/>
              <a:buNone/>
            </a:pPr>
            <a:endParaRPr lang="en" sz="1100" dirty="0">
              <a:solidFill>
                <a:schemeClr val="dk1"/>
              </a:solidFill>
            </a:endParaRPr>
          </a:p>
          <a:p>
            <a:pPr marL="0" marR="0" lvl="0" indent="0" algn="l" rtl="0">
              <a:spcBef>
                <a:spcPts val="0"/>
              </a:spcBef>
              <a:buClr>
                <a:schemeClr val="dk1"/>
              </a:buClr>
              <a:buSzPct val="25000"/>
              <a:buFont typeface="Arial"/>
              <a:buNone/>
            </a:pPr>
            <a:endParaRPr lang="en" sz="1100" dirty="0">
              <a:solidFill>
                <a:schemeClr val="dk1"/>
              </a:solidFill>
            </a:endParaRPr>
          </a:p>
          <a:p>
            <a:pPr marL="0" marR="0" lvl="0" indent="0" algn="l" rtl="0">
              <a:spcBef>
                <a:spcPts val="0"/>
              </a:spcBef>
              <a:buClr>
                <a:schemeClr val="dk1"/>
              </a:buClr>
              <a:buSzPct val="25000"/>
              <a:buFont typeface="Arial"/>
              <a:buNone/>
            </a:pPr>
            <a:r>
              <a:rPr lang="en" sz="1100" dirty="0">
                <a:solidFill>
                  <a:schemeClr val="dk1"/>
                </a:solidFill>
              </a:rPr>
              <a:t>Builds upon 2014 paper by Ba and Caruna (Do deep nets really need to be deep)</a:t>
            </a:r>
          </a:p>
        </p:txBody>
      </p:sp>
    </p:spTree>
    <p:extLst>
      <p:ext uri="{BB962C8B-B14F-4D97-AF65-F5344CB8AC3E}">
        <p14:creationId xmlns:p14="http://schemas.microsoft.com/office/powerpoint/2010/main" val="4414790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8" name="Shape 19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So say we’re training a network for image</a:t>
            </a:r>
            <a:r>
              <a:rPr lang="en" sz="1100" baseline="0" dirty="0">
                <a:solidFill>
                  <a:schemeClr val="dk1"/>
                </a:solidFill>
              </a:rPr>
              <a:t> classification. That is, we’re trying to assign a label to an image.</a:t>
            </a:r>
          </a:p>
          <a:p>
            <a:pPr marL="0" marR="0" lvl="0" indent="0" algn="l" rtl="0">
              <a:spcBef>
                <a:spcPts val="0"/>
              </a:spcBef>
              <a:buClr>
                <a:schemeClr val="dk1"/>
              </a:buClr>
              <a:buSzPct val="25000"/>
              <a:buFont typeface="Arial"/>
              <a:buNone/>
            </a:pPr>
            <a:r>
              <a:rPr lang="en" sz="1100" baseline="0" dirty="0">
                <a:solidFill>
                  <a:schemeClr val="dk1"/>
                </a:solidFill>
              </a:rPr>
              <a:t>The ground truth label for an image might look something like this: there’s a single 1 for the correct label, and everything else is 0.</a:t>
            </a:r>
            <a:endParaRPr lang="en" sz="1100" dirty="0">
              <a:solidFill>
                <a:schemeClr val="dk1"/>
              </a:solidFill>
            </a:endParaRPr>
          </a:p>
        </p:txBody>
      </p:sp>
    </p:spTree>
    <p:extLst>
      <p:ext uri="{BB962C8B-B14F-4D97-AF65-F5344CB8AC3E}">
        <p14:creationId xmlns:p14="http://schemas.microsoft.com/office/powerpoint/2010/main" val="26065755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7" name="Shape 207"/>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If you look just</a:t>
            </a:r>
            <a:r>
              <a:rPr lang="en" sz="1100" baseline="0" dirty="0">
                <a:solidFill>
                  <a:schemeClr val="dk1"/>
                </a:solidFill>
              </a:rPr>
              <a:t> at the outputs of a teacher model, because of how the softmax function works, you’ll find that a lot of the times it looks very similar to the ground truth.</a:t>
            </a:r>
          </a:p>
          <a:p>
            <a:pPr marL="0" marR="0" lvl="0" indent="0" algn="l" rtl="0">
              <a:spcBef>
                <a:spcPts val="0"/>
              </a:spcBef>
              <a:buClr>
                <a:schemeClr val="dk1"/>
              </a:buClr>
              <a:buSzPct val="25000"/>
              <a:buFont typeface="Arial"/>
              <a:buNone/>
            </a:pPr>
            <a:r>
              <a:rPr lang="en" sz="1100" baseline="0" dirty="0">
                <a:solidFill>
                  <a:schemeClr val="dk1"/>
                </a:solidFill>
              </a:rPr>
              <a:t>There’s a single value close to 1, and everything else is close to 0.</a:t>
            </a:r>
            <a:endParaRPr lang="en" sz="1100" dirty="0">
              <a:solidFill>
                <a:schemeClr val="dk1"/>
              </a:solidFill>
            </a:endParaRPr>
          </a:p>
        </p:txBody>
      </p:sp>
    </p:spTree>
    <p:extLst>
      <p:ext uri="{BB962C8B-B14F-4D97-AF65-F5344CB8AC3E}">
        <p14:creationId xmlns:p14="http://schemas.microsoft.com/office/powerpoint/2010/main" val="25045286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8" name="Shape 21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But,</a:t>
            </a:r>
            <a:r>
              <a:rPr lang="en" sz="1100" baseline="0" dirty="0">
                <a:solidFill>
                  <a:schemeClr val="dk1"/>
                </a:solidFill>
              </a:rPr>
              <a:t> if you soften these outputs by adding a temperature parameter to the softmax, then the values start drawing closer together.</a:t>
            </a:r>
          </a:p>
          <a:p>
            <a:pPr marL="0" marR="0" lvl="0" indent="0" algn="l" rtl="0">
              <a:spcBef>
                <a:spcPts val="0"/>
              </a:spcBef>
              <a:buClr>
                <a:schemeClr val="dk1"/>
              </a:buClr>
              <a:buSzPct val="25000"/>
              <a:buFont typeface="Arial"/>
              <a:buNone/>
            </a:pPr>
            <a:r>
              <a:rPr lang="en" sz="1100" baseline="0" dirty="0">
                <a:solidFill>
                  <a:schemeClr val="dk1"/>
                </a:solidFill>
              </a:rPr>
              <a:t>Looking at these values, you can see that the image is most likely of a dog, but it also slightly resembles a cat, and that it’s more like a cow than a car.</a:t>
            </a:r>
          </a:p>
          <a:p>
            <a:pPr marL="0" marR="0" lvl="0" indent="0" algn="l" rtl="0">
              <a:spcBef>
                <a:spcPts val="0"/>
              </a:spcBef>
              <a:buClr>
                <a:schemeClr val="dk1"/>
              </a:buClr>
              <a:buSzPct val="25000"/>
              <a:buFont typeface="Arial"/>
              <a:buNone/>
            </a:pPr>
            <a:r>
              <a:rPr lang="en" sz="1100" baseline="0" dirty="0">
                <a:solidFill>
                  <a:schemeClr val="dk1"/>
                </a:solidFill>
              </a:rPr>
              <a:t>To quote, these softened outputs reveal the dark knowledge in the network.</a:t>
            </a:r>
          </a:p>
          <a:p>
            <a:pPr marL="0" marR="0" lvl="0" indent="0" algn="l" rtl="0">
              <a:spcBef>
                <a:spcPts val="0"/>
              </a:spcBef>
              <a:buClr>
                <a:schemeClr val="dk1"/>
              </a:buClr>
              <a:buSzPct val="25000"/>
              <a:buFont typeface="Arial"/>
              <a:buNone/>
            </a:pPr>
            <a:r>
              <a:rPr lang="en" sz="1100" baseline="0" dirty="0">
                <a:solidFill>
                  <a:schemeClr val="dk1"/>
                </a:solidFill>
              </a:rPr>
              <a:t>Actually, the same relation exists in the normal outputs, but because the predicted probabilities are so close to 0 the amount of information learned from it is negligible.</a:t>
            </a:r>
          </a:p>
          <a:p>
            <a:pPr marL="0" marR="0" lvl="0" indent="0" algn="l" rtl="0">
              <a:spcBef>
                <a:spcPts val="0"/>
              </a:spcBef>
              <a:buClr>
                <a:schemeClr val="dk1"/>
              </a:buClr>
              <a:buSzPct val="25000"/>
              <a:buFont typeface="Arial"/>
              <a:buNone/>
            </a:pPr>
            <a:endParaRPr lang="en" sz="1100" baseline="0" dirty="0">
              <a:solidFill>
                <a:schemeClr val="dk1"/>
              </a:solidFill>
            </a:endParaRPr>
          </a:p>
          <a:p>
            <a:pPr marL="0" marR="0" lvl="0" indent="0" algn="l" rtl="0">
              <a:spcBef>
                <a:spcPts val="0"/>
              </a:spcBef>
              <a:buClr>
                <a:schemeClr val="dk1"/>
              </a:buClr>
              <a:buSzPct val="25000"/>
              <a:buFont typeface="Arial"/>
              <a:buNone/>
            </a:pPr>
            <a:r>
              <a:rPr lang="en" sz="1100" baseline="0" dirty="0">
                <a:solidFill>
                  <a:schemeClr val="dk1"/>
                </a:solidFill>
              </a:rPr>
              <a:t>So how do we train a student network using these soft targets?</a:t>
            </a:r>
          </a:p>
        </p:txBody>
      </p:sp>
    </p:spTree>
    <p:extLst>
      <p:ext uri="{BB962C8B-B14F-4D97-AF65-F5344CB8AC3E}">
        <p14:creationId xmlns:p14="http://schemas.microsoft.com/office/powerpoint/2010/main" val="13125126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0" name="Shape 23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First, you want to have a trained teacher network available.</a:t>
            </a:r>
          </a:p>
        </p:txBody>
      </p:sp>
    </p:spTree>
    <p:extLst>
      <p:ext uri="{BB962C8B-B14F-4D97-AF65-F5344CB8AC3E}">
        <p14:creationId xmlns:p14="http://schemas.microsoft.com/office/powerpoint/2010/main" val="885498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6" name="Shape 246"/>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Then, you train the student network by matching its softened outputs with the softened outputs of the teacher.</a:t>
            </a:r>
          </a:p>
          <a:p>
            <a:pPr marL="0" marR="0" lvl="0" indent="0" algn="l" rtl="0">
              <a:spcBef>
                <a:spcPts val="0"/>
              </a:spcBef>
              <a:buClr>
                <a:schemeClr val="dk1"/>
              </a:buClr>
              <a:buSzPct val="25000"/>
              <a:buFont typeface="Arial"/>
              <a:buNone/>
            </a:pPr>
            <a:r>
              <a:rPr lang="en" sz="1100" dirty="0">
                <a:solidFill>
                  <a:schemeClr val="dk1"/>
                </a:solidFill>
              </a:rPr>
              <a:t>That is, you want the</a:t>
            </a:r>
            <a:r>
              <a:rPr lang="en" sz="1100" baseline="0" dirty="0">
                <a:solidFill>
                  <a:schemeClr val="dk1"/>
                </a:solidFill>
              </a:rPr>
              <a:t> student to try to match the distribution of the teacher’s outputs</a:t>
            </a:r>
          </a:p>
          <a:p>
            <a:pPr marL="0" marR="0" lvl="0" indent="0" algn="l" rtl="0">
              <a:spcBef>
                <a:spcPts val="0"/>
              </a:spcBef>
              <a:buClr>
                <a:schemeClr val="dk1"/>
              </a:buClr>
              <a:buSzPct val="25000"/>
              <a:buFont typeface="Arial"/>
              <a:buNone/>
            </a:pPr>
            <a:r>
              <a:rPr lang="en" sz="1100" baseline="0" dirty="0">
                <a:solidFill>
                  <a:schemeClr val="dk1"/>
                </a:solidFill>
              </a:rPr>
              <a:t>So you take the same input, pass it through both the teacher and the student, pass the outputs through the temperature softmax, and try to get the student to match the teacher.</a:t>
            </a:r>
            <a:endParaRPr lang="en" sz="1100" dirty="0">
              <a:solidFill>
                <a:schemeClr val="dk1"/>
              </a:solidFill>
            </a:endParaRPr>
          </a:p>
        </p:txBody>
      </p:sp>
    </p:spTree>
    <p:extLst>
      <p:ext uri="{BB962C8B-B14F-4D97-AF65-F5344CB8AC3E}">
        <p14:creationId xmlns:p14="http://schemas.microsoft.com/office/powerpoint/2010/main" val="41440015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70" name="Shape 27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aseline="0" dirty="0">
                <a:solidFill>
                  <a:schemeClr val="dk1"/>
                </a:solidFill>
              </a:rPr>
              <a:t>You combine that with trying to predict the correct label as well.</a:t>
            </a:r>
          </a:p>
          <a:p>
            <a:pPr marL="0" marR="0" lvl="0" indent="0" algn="l" rtl="0">
              <a:spcBef>
                <a:spcPts val="0"/>
              </a:spcBef>
              <a:buClr>
                <a:schemeClr val="dk1"/>
              </a:buClr>
              <a:buFont typeface="Arial"/>
              <a:buNone/>
            </a:pPr>
            <a:r>
              <a:rPr lang="en-US" sz="1100" baseline="0" dirty="0">
                <a:solidFill>
                  <a:schemeClr val="dk1"/>
                </a:solidFill>
              </a:rPr>
              <a:t>So, the student model is trained from a weighted combination of these losses.</a:t>
            </a:r>
          </a:p>
          <a:p>
            <a:pPr marL="0" marR="0" lvl="0" indent="0" algn="l" rtl="0">
              <a:spcBef>
                <a:spcPts val="0"/>
              </a:spcBef>
              <a:buClr>
                <a:schemeClr val="dk1"/>
              </a:buClr>
              <a:buFont typeface="Arial"/>
              <a:buNone/>
            </a:pPr>
            <a:r>
              <a:rPr lang="en-US" sz="1100" baseline="0" dirty="0">
                <a:solidFill>
                  <a:schemeClr val="dk1"/>
                </a:solidFill>
              </a:rPr>
              <a:t>And that’s the entire Knowledge Distillation process, any questions?</a:t>
            </a:r>
          </a:p>
          <a:p>
            <a:pPr marL="0" marR="0" lvl="0" indent="0" algn="l" rtl="0">
              <a:spcBef>
                <a:spcPts val="0"/>
              </a:spcBef>
              <a:buClr>
                <a:schemeClr val="dk1"/>
              </a:buClr>
              <a:buFont typeface="Arial"/>
              <a:buNone/>
            </a:pPr>
            <a:endParaRPr lang="en-US" sz="1100" baseline="0" dirty="0">
              <a:solidFill>
                <a:schemeClr val="dk1"/>
              </a:solidFill>
            </a:endParaRPr>
          </a:p>
          <a:p>
            <a:pPr marL="0" marR="0" lvl="0" indent="0" algn="l" rtl="0">
              <a:spcBef>
                <a:spcPts val="0"/>
              </a:spcBef>
              <a:buClr>
                <a:schemeClr val="dk1"/>
              </a:buClr>
              <a:buFont typeface="Arial"/>
              <a:buNone/>
            </a:pPr>
            <a:r>
              <a:rPr lang="en-US" sz="1100" baseline="0" dirty="0">
                <a:solidFill>
                  <a:schemeClr val="dk1"/>
                </a:solidFill>
              </a:rPr>
              <a:t>Target: 7:30</a:t>
            </a:r>
            <a:endParaRPr lang="en" sz="1100" dirty="0">
              <a:solidFill>
                <a:schemeClr val="dk1"/>
              </a:solidFill>
            </a:endParaRPr>
          </a:p>
        </p:txBody>
      </p:sp>
    </p:spTree>
    <p:extLst>
      <p:ext uri="{BB962C8B-B14F-4D97-AF65-F5344CB8AC3E}">
        <p14:creationId xmlns:p14="http://schemas.microsoft.com/office/powerpoint/2010/main" val="6014105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Shape 2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0" name="Shape 30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Now I'll briefly go over the setup for our experiments</a:t>
            </a:r>
          </a:p>
        </p:txBody>
      </p:sp>
    </p:spTree>
    <p:extLst>
      <p:ext uri="{BB962C8B-B14F-4D97-AF65-F5344CB8AC3E}">
        <p14:creationId xmlns:p14="http://schemas.microsoft.com/office/powerpoint/2010/main" val="26078167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marL="228600" lvl="0" indent="0" rtl="0">
              <a:spcBef>
                <a:spcPts val="0"/>
              </a:spcBef>
              <a:buNone/>
            </a:pPr>
            <a:r>
              <a:rPr lang="en" dirty="0"/>
              <a:t>Pedestrian detection is a very well-studied</a:t>
            </a:r>
            <a:r>
              <a:rPr lang="en" baseline="0" dirty="0"/>
              <a:t> problem, with over 50 different approaches evaluated on the Caltech Pedestrian Detection Benchmark.</a:t>
            </a:r>
          </a:p>
          <a:p>
            <a:pPr marL="228600" lvl="0" indent="0" rtl="0">
              <a:spcBef>
                <a:spcPts val="0"/>
              </a:spcBef>
              <a:buNone/>
            </a:pPr>
            <a:r>
              <a:rPr lang="en" baseline="0" dirty="0"/>
              <a:t>The plot on the right show the results of some of them for the Reasonable configuration.</a:t>
            </a:r>
          </a:p>
          <a:p>
            <a:pPr marL="228600" lvl="0" indent="0" rtl="0">
              <a:spcBef>
                <a:spcPts val="0"/>
              </a:spcBef>
              <a:buNone/>
            </a:pPr>
            <a:r>
              <a:rPr lang="en" baseline="0" dirty="0"/>
              <a:t>On the X-axis is the number of false positives per images, and the Y-axis </a:t>
            </a:r>
            <a:r>
              <a:rPr lang="en-US" baseline="0" dirty="0"/>
              <a:t>is the percentage of pedestrians that are missed.</a:t>
            </a:r>
          </a:p>
          <a:p>
            <a:pPr marL="228600" lvl="0" indent="0" rtl="0">
              <a:spcBef>
                <a:spcPts val="0"/>
              </a:spcBef>
              <a:buNone/>
            </a:pPr>
            <a:r>
              <a:rPr lang="en-US" baseline="0" dirty="0"/>
              <a:t>The lines are slanted downwards because well, if you want to detect more people, then the number of false positives will also increase.</a:t>
            </a:r>
          </a:p>
          <a:p>
            <a:pPr marL="228600" lvl="0" indent="0" rtl="0">
              <a:spcBef>
                <a:spcPts val="0"/>
              </a:spcBef>
              <a:buNone/>
            </a:pPr>
            <a:r>
              <a:rPr lang="en-US" baseline="0" dirty="0"/>
              <a:t>The box reports the log-average miss rate, which is the average miss rate with respect to the log of the number of false positives per image. A lower number is a better result.</a:t>
            </a:r>
            <a:endParaRPr lang="en" baseline="0" dirty="0"/>
          </a:p>
          <a:p>
            <a:pPr marL="228600" lvl="0" indent="0" rtl="0">
              <a:spcBef>
                <a:spcPts val="0"/>
              </a:spcBef>
              <a:buNone/>
            </a:pPr>
            <a:endParaRPr lang="en" baseline="0" dirty="0"/>
          </a:p>
        </p:txBody>
      </p:sp>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51398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Shape 3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5" name="Shape 3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To keep things simple, we followed the setup in this paper Taking a Deeper Look at Pedestrians.</a:t>
            </a:r>
          </a:p>
          <a:p>
            <a:pPr lvl="0">
              <a:spcBef>
                <a:spcPts val="0"/>
              </a:spcBef>
              <a:buNone/>
            </a:pPr>
            <a:r>
              <a:rPr lang="en" dirty="0"/>
              <a:t>While</a:t>
            </a:r>
            <a:r>
              <a:rPr lang="en" baseline="0" dirty="0"/>
              <a:t> they are not quite state-of-the-art, their process is extremely straightforward.</a:t>
            </a:r>
          </a:p>
          <a:p>
            <a:pPr lvl="0">
              <a:spcBef>
                <a:spcPts val="0"/>
              </a:spcBef>
              <a:buNone/>
            </a:pPr>
            <a:r>
              <a:rPr lang="en" baseline="0" dirty="0"/>
              <a:t>They use a region proposal called Squares Channel Filters to generate potential bounding boxes, and use AlexNet to classify those patches as either pedestrian or non-pedestrian.</a:t>
            </a:r>
            <a:endParaRPr lang="en" dirty="0"/>
          </a:p>
        </p:txBody>
      </p:sp>
    </p:spTree>
    <p:extLst>
      <p:ext uri="{BB962C8B-B14F-4D97-AF65-F5344CB8AC3E}">
        <p14:creationId xmlns:p14="http://schemas.microsoft.com/office/powerpoint/2010/main" val="41455399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Here are some examples</a:t>
            </a:r>
            <a:r>
              <a:rPr lang="en" sz="1100" baseline="0" dirty="0">
                <a:solidFill>
                  <a:schemeClr val="dk1"/>
                </a:solidFill>
              </a:rPr>
              <a:t> of</a:t>
            </a:r>
            <a:r>
              <a:rPr lang="en" sz="1100" dirty="0">
                <a:solidFill>
                  <a:schemeClr val="dk1"/>
                </a:solidFill>
              </a:rPr>
              <a:t> positive patches from the region proposal.</a:t>
            </a:r>
          </a:p>
          <a:p>
            <a:pPr marL="0" marR="0" lvl="0" indent="0" algn="l" rtl="0">
              <a:spcBef>
                <a:spcPts val="0"/>
              </a:spcBef>
              <a:buClr>
                <a:schemeClr val="dk1"/>
              </a:buClr>
              <a:buSzPct val="25000"/>
              <a:buFont typeface="Arial"/>
              <a:buNone/>
            </a:pPr>
            <a:r>
              <a:rPr lang="en" sz="1100" dirty="0">
                <a:solidFill>
                  <a:schemeClr val="dk1"/>
                </a:solidFill>
              </a:rPr>
              <a:t>One thing to note is that there is a lot more negative patches compared to positive patches, so during training we specifically force 25% of each minibatch to be positive patches</a:t>
            </a:r>
          </a:p>
        </p:txBody>
      </p:sp>
    </p:spTree>
    <p:extLst>
      <p:ext uri="{BB962C8B-B14F-4D97-AF65-F5344CB8AC3E}">
        <p14:creationId xmlns:p14="http://schemas.microsoft.com/office/powerpoint/2010/main" val="24423927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3" name="Shape 32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Instead of AlexNet, we decided to use ResNet for our</a:t>
            </a:r>
            <a:r>
              <a:rPr lang="en" sz="1100" baseline="0" dirty="0">
                <a:solidFill>
                  <a:schemeClr val="dk1"/>
                </a:solidFill>
              </a:rPr>
              <a:t> networks</a:t>
            </a:r>
            <a:endParaRPr lang="en" sz="1100" dirty="0">
              <a:solidFill>
                <a:schemeClr val="dk1"/>
              </a:solidFill>
            </a:endParaRPr>
          </a:p>
        </p:txBody>
      </p:sp>
    </p:spTree>
    <p:extLst>
      <p:ext uri="{BB962C8B-B14F-4D97-AF65-F5344CB8AC3E}">
        <p14:creationId xmlns:p14="http://schemas.microsoft.com/office/powerpoint/2010/main" val="3110514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In addition to being</a:t>
            </a:r>
            <a:r>
              <a:rPr lang="en" sz="1100" baseline="0" dirty="0">
                <a:solidFill>
                  <a:schemeClr val="dk1"/>
                </a:solidFill>
              </a:rPr>
              <a:t> a lot better than AlexNet, ResNet officially comes in multiple sizes so we used a large one as the teacher and a small one as the student.</a:t>
            </a:r>
          </a:p>
          <a:p>
            <a:pPr marL="0" marR="0" lvl="0" indent="0" algn="l" rtl="0">
              <a:spcBef>
                <a:spcPts val="0"/>
              </a:spcBef>
              <a:buClr>
                <a:schemeClr val="dk1"/>
              </a:buClr>
              <a:buSzPct val="25000"/>
              <a:buFont typeface="Arial"/>
              <a:buNone/>
            </a:pPr>
            <a:r>
              <a:rPr lang="en" sz="1100" baseline="0" dirty="0">
                <a:solidFill>
                  <a:schemeClr val="dk1"/>
                </a:solidFill>
              </a:rPr>
              <a:t>The difference in size comes from changing the number of layers in the Tower section in the middle.</a:t>
            </a:r>
            <a:endParaRPr lang="en" sz="1100" dirty="0">
              <a:solidFill>
                <a:schemeClr val="dk1"/>
              </a:solidFill>
            </a:endParaRPr>
          </a:p>
          <a:p>
            <a:pPr marL="0" marR="0" lvl="0" indent="0" algn="l" rtl="0">
              <a:spcBef>
                <a:spcPts val="0"/>
              </a:spcBef>
              <a:buClr>
                <a:schemeClr val="dk1"/>
              </a:buClr>
              <a:buFont typeface="Arial"/>
              <a:buNone/>
            </a:pPr>
            <a:endParaRPr sz="1100" dirty="0">
              <a:solidFill>
                <a:schemeClr val="dk1"/>
              </a:solidFill>
            </a:endParaRPr>
          </a:p>
        </p:txBody>
      </p:sp>
    </p:spTree>
    <p:extLst>
      <p:ext uri="{BB962C8B-B14F-4D97-AF65-F5344CB8AC3E}">
        <p14:creationId xmlns:p14="http://schemas.microsoft.com/office/powerpoint/2010/main" val="3369136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Shape 3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9" name="Shape 34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These</a:t>
            </a:r>
            <a:r>
              <a:rPr lang="en" sz="1100" baseline="0" dirty="0">
                <a:solidFill>
                  <a:schemeClr val="dk1"/>
                </a:solidFill>
              </a:rPr>
              <a:t> two networks, ResNet-200 and ResNet-18, are exactly as described in the ResNet paper.</a:t>
            </a:r>
          </a:p>
          <a:p>
            <a:pPr marL="0" marR="0" lvl="0" indent="0" algn="l" rtl="0">
              <a:spcBef>
                <a:spcPts val="0"/>
              </a:spcBef>
              <a:buClr>
                <a:schemeClr val="dk1"/>
              </a:buClr>
              <a:buSzPct val="25000"/>
              <a:buFont typeface="Arial"/>
              <a:buNone/>
            </a:pPr>
            <a:r>
              <a:rPr lang="en" sz="1100" baseline="0" dirty="0">
                <a:solidFill>
                  <a:schemeClr val="dk1"/>
                </a:solidFill>
              </a:rPr>
              <a:t>A box represent a block of convolutional layers with that many outputs channels, and the number above is the number of those blocks chained together.</a:t>
            </a:r>
          </a:p>
          <a:p>
            <a:pPr marL="0" marR="0" lvl="0" indent="0" algn="l" rtl="0">
              <a:spcBef>
                <a:spcPts val="0"/>
              </a:spcBef>
              <a:buClr>
                <a:schemeClr val="dk1"/>
              </a:buClr>
              <a:buSzPct val="25000"/>
              <a:buFont typeface="Arial"/>
              <a:buNone/>
            </a:pPr>
            <a:r>
              <a:rPr lang="en" sz="1100" baseline="0" dirty="0">
                <a:solidFill>
                  <a:schemeClr val="dk1"/>
                </a:solidFill>
              </a:rPr>
              <a:t>So, for example, our teacher model, ResNet-200, has 3 blocks with 64 output channels followed by 24 blocks with 128 output channels and so on.</a:t>
            </a:r>
            <a:endParaRPr lang="en" sz="1100" dirty="0">
              <a:solidFill>
                <a:schemeClr val="dk1"/>
              </a:solidFill>
            </a:endParaRPr>
          </a:p>
        </p:txBody>
      </p:sp>
    </p:spTree>
    <p:extLst>
      <p:ext uri="{BB962C8B-B14F-4D97-AF65-F5344CB8AC3E}">
        <p14:creationId xmlns:p14="http://schemas.microsoft.com/office/powerpoint/2010/main" val="7205323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3" name="Shape 38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To get even smaller networks, we tried cutting the number of channels in half everywhere for ResNet-18-Thin and fixing the number of channels at 32 for ResNet-18-Small.</a:t>
            </a:r>
          </a:p>
          <a:p>
            <a:pPr marL="0" marR="0" lvl="0" indent="0" algn="l" rtl="0">
              <a:spcBef>
                <a:spcPts val="0"/>
              </a:spcBef>
              <a:buClr>
                <a:schemeClr val="dk1"/>
              </a:buClr>
              <a:buSzPct val="25000"/>
              <a:buFont typeface="Arial"/>
              <a:buNone/>
            </a:pPr>
            <a:r>
              <a:rPr lang="en" sz="1100" dirty="0">
                <a:solidFill>
                  <a:schemeClr val="dk1"/>
                </a:solidFill>
              </a:rPr>
              <a:t>We'll show a comparison of their size and speed later.</a:t>
            </a:r>
          </a:p>
          <a:p>
            <a:pPr marL="0" marR="0" lvl="0" indent="0" algn="l" rtl="0">
              <a:spcBef>
                <a:spcPts val="0"/>
              </a:spcBef>
              <a:buClr>
                <a:schemeClr val="dk1"/>
              </a:buClr>
              <a:buSzPct val="25000"/>
              <a:buFont typeface="Arial"/>
              <a:buNone/>
            </a:pPr>
            <a:endParaRPr lang="en" sz="1100" dirty="0">
              <a:solidFill>
                <a:schemeClr val="dk1"/>
              </a:solidFill>
            </a:endParaRPr>
          </a:p>
          <a:p>
            <a:pPr marL="0" marR="0" lvl="0" indent="0" algn="l" rtl="0">
              <a:spcBef>
                <a:spcPts val="0"/>
              </a:spcBef>
              <a:buClr>
                <a:schemeClr val="dk1"/>
              </a:buClr>
              <a:buSzPct val="25000"/>
              <a:buFont typeface="Arial"/>
              <a:buNone/>
            </a:pPr>
            <a:r>
              <a:rPr lang="en" sz="1100" dirty="0">
                <a:solidFill>
                  <a:schemeClr val="dk1"/>
                </a:solidFill>
              </a:rPr>
              <a:t>So</a:t>
            </a:r>
            <a:r>
              <a:rPr lang="en" sz="1100" baseline="0" dirty="0">
                <a:solidFill>
                  <a:schemeClr val="dk1"/>
                </a:solidFill>
              </a:rPr>
              <a:t> now we have everything set up and can try training our student models with knowledge distillation, and…</a:t>
            </a:r>
            <a:endParaRPr lang="en" sz="1100" dirty="0">
              <a:solidFill>
                <a:schemeClr val="dk1"/>
              </a:solidFill>
            </a:endParaRPr>
          </a:p>
        </p:txBody>
      </p:sp>
    </p:spTree>
    <p:extLst>
      <p:ext uri="{BB962C8B-B14F-4D97-AF65-F5344CB8AC3E}">
        <p14:creationId xmlns:p14="http://schemas.microsoft.com/office/powerpoint/2010/main" val="21166092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Shape 4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18" name="Shape 41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 dirty="0"/>
              <a:t>Well, let’s see.</a:t>
            </a:r>
          </a:p>
          <a:p>
            <a:pPr marL="0" marR="0" lvl="0" indent="0" algn="l" rtl="0">
              <a:spcBef>
                <a:spcPts val="0"/>
              </a:spcBef>
              <a:buClr>
                <a:schemeClr val="dk1"/>
              </a:buClr>
              <a:buFont typeface="Arial"/>
              <a:buNone/>
            </a:pPr>
            <a:r>
              <a:rPr lang="en" dirty="0"/>
              <a:t>The direct column</a:t>
            </a:r>
            <a:r>
              <a:rPr lang="en" baseline="0" dirty="0"/>
              <a:t> is the log-average miss rate when trained using just the training data, and the KD column is the student model trained with Knowledge Distillation.</a:t>
            </a:r>
          </a:p>
          <a:p>
            <a:pPr marL="0" marR="0" lvl="0" indent="0" algn="l" rtl="0">
              <a:spcBef>
                <a:spcPts val="0"/>
              </a:spcBef>
              <a:buClr>
                <a:schemeClr val="dk1"/>
              </a:buClr>
              <a:buFont typeface="Arial"/>
              <a:buNone/>
            </a:pPr>
            <a:r>
              <a:rPr lang="en" baseline="0" dirty="0"/>
              <a:t>It seems that K</a:t>
            </a:r>
            <a:r>
              <a:rPr lang="en-US" baseline="0" dirty="0"/>
              <a:t>D isn’t working?</a:t>
            </a:r>
          </a:p>
          <a:p>
            <a:pPr marL="0" marR="0" lvl="0" indent="0" algn="l" rtl="0">
              <a:spcBef>
                <a:spcPts val="0"/>
              </a:spcBef>
              <a:buClr>
                <a:schemeClr val="dk1"/>
              </a:buClr>
              <a:buFont typeface="Arial"/>
              <a:buNone/>
            </a:pPr>
            <a:r>
              <a:rPr lang="en-US" baseline="0" dirty="0" err="1"/>
              <a:t>Noranart</a:t>
            </a:r>
            <a:r>
              <a:rPr lang="en-US" baseline="0" dirty="0"/>
              <a:t> will explain what is going on.</a:t>
            </a:r>
            <a:endParaRPr lang="en" dirty="0"/>
          </a:p>
        </p:txBody>
      </p:sp>
    </p:spTree>
    <p:extLst>
      <p:ext uri="{BB962C8B-B14F-4D97-AF65-F5344CB8AC3E}">
        <p14:creationId xmlns:p14="http://schemas.microsoft.com/office/powerpoint/2010/main" val="24481948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Shape 4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5" name="Shape 42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930277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Shape 4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30" name="Shape 43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898428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55" name="Shape 45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805749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marR="0" lvl="0" algn="l" rtl="0">
              <a:lnSpc>
                <a:spcPct val="100000"/>
              </a:lnSpc>
              <a:spcBef>
                <a:spcPts val="0"/>
              </a:spcBef>
              <a:spcAft>
                <a:spcPts val="0"/>
              </a:spcAft>
              <a:buNone/>
            </a:pPr>
            <a:r>
              <a:rPr lang="en" dirty="0"/>
              <a:t>The </a:t>
            </a:r>
            <a:r>
              <a:rPr lang="en" baseline="0" dirty="0"/>
              <a:t>Caltech Dataset contains around 10 hours of videos featuring over 2000 unique pedestrians.</a:t>
            </a:r>
          </a:p>
          <a:p>
            <a:pPr marR="0" lvl="0" algn="l" rtl="0">
              <a:lnSpc>
                <a:spcPct val="100000"/>
              </a:lnSpc>
              <a:spcBef>
                <a:spcPts val="0"/>
              </a:spcBef>
              <a:spcAft>
                <a:spcPts val="0"/>
              </a:spcAft>
              <a:buNone/>
            </a:pPr>
            <a:r>
              <a:rPr lang="en" baseline="0" dirty="0"/>
              <a:t>Here are some examples of ground truth boxes for the Reasonable configuration, which is defined as being at least 50 pixels tall and mostly unoccluded.</a:t>
            </a:r>
          </a:p>
          <a:p>
            <a:pPr marR="0" lvl="0" algn="l" rtl="0">
              <a:lnSpc>
                <a:spcPct val="100000"/>
              </a:lnSpc>
              <a:spcBef>
                <a:spcPts val="0"/>
              </a:spcBef>
              <a:spcAft>
                <a:spcPts val="0"/>
              </a:spcAft>
              <a:buNone/>
            </a:pPr>
            <a:r>
              <a:rPr lang="en" baseline="0" dirty="0"/>
              <a:t>I don’t know if you can see, but there are small pedestrians and crowds of pedestrians in the background that don’t have boxes around them because we don’t care about detecting them.</a:t>
            </a:r>
          </a:p>
        </p:txBody>
      </p:sp>
      <p:sp>
        <p:nvSpPr>
          <p:cNvPr id="115" name="Shape 1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5864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Shape 4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76" name="Shape 476"/>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865009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Shape 4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99" name="Shape 49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618024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Shape 5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8" name="Shape 52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61111"/>
              <a:buFont typeface="Arial"/>
              <a:buNone/>
            </a:pPr>
            <a:r>
              <a:rPr lang="en" sz="1800">
                <a:solidFill>
                  <a:schemeClr val="dk1"/>
                </a:solidFill>
              </a:rPr>
              <a:t>Hint layer exposes more dark knowledge from the teacher model and improves every student model</a:t>
            </a:r>
          </a:p>
        </p:txBody>
      </p:sp>
    </p:spTree>
    <p:extLst>
      <p:ext uri="{BB962C8B-B14F-4D97-AF65-F5344CB8AC3E}">
        <p14:creationId xmlns:p14="http://schemas.microsoft.com/office/powerpoint/2010/main" val="20714202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908281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Shape 539"/>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540" name="Shape 5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80861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Shape 5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7" name="Shape 547"/>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490223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Shape 569"/>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570" name="Shape 5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9176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Shape 592"/>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593" name="Shape 5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1465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Shape 6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02" name="Shape 602"/>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61111"/>
              <a:buFont typeface="Arial"/>
              <a:buNone/>
            </a:pPr>
            <a:r>
              <a:rPr lang="en" sz="1800">
                <a:solidFill>
                  <a:schemeClr val="dk1"/>
                </a:solidFill>
              </a:rPr>
              <a:t>Teacher confidence provides improvement on every student model, and combining teacher confidence with hint layer produces even better results</a:t>
            </a:r>
          </a:p>
        </p:txBody>
      </p:sp>
    </p:spTree>
    <p:extLst>
      <p:ext uri="{BB962C8B-B14F-4D97-AF65-F5344CB8AC3E}">
        <p14:creationId xmlns:p14="http://schemas.microsoft.com/office/powerpoint/2010/main" val="4525815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Shape 6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09" name="Shape 60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24907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marL="228600" lvl="0" indent="0" rtl="0">
              <a:spcBef>
                <a:spcPts val="0"/>
              </a:spcBef>
              <a:buNone/>
            </a:pPr>
            <a:r>
              <a:rPr lang="en" dirty="0"/>
              <a:t>There has been a lot of development recently in</a:t>
            </a:r>
            <a:r>
              <a:rPr lang="en" baseline="0" dirty="0"/>
              <a:t> pedestrian detection</a:t>
            </a:r>
            <a:r>
              <a:rPr lang="en" dirty="0"/>
              <a:t>.</a:t>
            </a:r>
            <a:r>
              <a:rPr lang="en" baseline="0" dirty="0"/>
              <a:t> In fact, the top 5 methods were all published within the last 2 years, and all use deep learning.</a:t>
            </a:r>
          </a:p>
          <a:p>
            <a:pPr marL="228600" lvl="0" indent="0" rtl="0">
              <a:spcBef>
                <a:spcPts val="0"/>
              </a:spcBef>
              <a:buNone/>
            </a:pPr>
            <a:r>
              <a:rPr lang="en" baseline="0" dirty="0"/>
              <a:t>But the networks they use are very large, containing tens to hundreds of millions of parameters.</a:t>
            </a:r>
            <a:endParaRPr lang="en" dirty="0"/>
          </a:p>
        </p:txBody>
      </p:sp>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98628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Shape 613"/>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p>
        </p:txBody>
      </p:sp>
      <p:sp>
        <p:nvSpPr>
          <p:cNvPr id="614" name="Shape 6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64020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Shape 629"/>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p>
        </p:txBody>
      </p:sp>
      <p:sp>
        <p:nvSpPr>
          <p:cNvPr id="630" name="Shape 6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04365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Shape 6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39" name="Shape 63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8005965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Shape 6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1" name="Shape 661"/>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61111"/>
              <a:buFont typeface="Arial"/>
              <a:buNone/>
            </a:pPr>
            <a:r>
              <a:rPr lang="en" sz="1800">
                <a:solidFill>
                  <a:schemeClr val="dk1"/>
                </a:solidFill>
              </a:rPr>
              <a:t>ACF shows no statistically significant difference compared to RGB in both training directly and with Hint+Conf.</a:t>
            </a:r>
          </a:p>
        </p:txBody>
      </p:sp>
    </p:spTree>
    <p:extLst>
      <p:ext uri="{BB962C8B-B14F-4D97-AF65-F5344CB8AC3E}">
        <p14:creationId xmlns:p14="http://schemas.microsoft.com/office/powerpoint/2010/main" val="409074321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Shape 6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8" name="Shape 66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435396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Shape 6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73" name="Shape 67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a:p>
        </p:txBody>
      </p:sp>
    </p:spTree>
    <p:extLst>
      <p:ext uri="{BB962C8B-B14F-4D97-AF65-F5344CB8AC3E}">
        <p14:creationId xmlns:p14="http://schemas.microsoft.com/office/powerpoint/2010/main" val="13893247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80" name="Shape 68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806064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Shape 6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87" name="Shape 687"/>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a:p>
        </p:txBody>
      </p:sp>
    </p:spTree>
    <p:extLst>
      <p:ext uri="{BB962C8B-B14F-4D97-AF65-F5344CB8AC3E}">
        <p14:creationId xmlns:p14="http://schemas.microsoft.com/office/powerpoint/2010/main" val="31641814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Shape 6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95" name="Shape 69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a:p>
        </p:txBody>
      </p:sp>
    </p:spTree>
    <p:extLst>
      <p:ext uri="{BB962C8B-B14F-4D97-AF65-F5344CB8AC3E}">
        <p14:creationId xmlns:p14="http://schemas.microsoft.com/office/powerpoint/2010/main" val="103606931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Shape 7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03" name="Shape 70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38986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0" name="Shape 14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158750" marR="0" lvl="0" indent="0" algn="l" rtl="0">
              <a:spcBef>
                <a:spcPts val="0"/>
              </a:spcBef>
              <a:buClr>
                <a:schemeClr val="dk1"/>
              </a:buClr>
              <a:buSzPct val="100000"/>
              <a:buFont typeface="Arial"/>
              <a:buNone/>
            </a:pPr>
            <a:r>
              <a:rPr lang="en" sz="1100" dirty="0">
                <a:solidFill>
                  <a:schemeClr val="dk1"/>
                </a:solidFill>
              </a:rPr>
              <a:t>The goal of our </a:t>
            </a:r>
            <a:r>
              <a:rPr lang="en" sz="1100" baseline="0" dirty="0">
                <a:solidFill>
                  <a:schemeClr val="dk1"/>
                </a:solidFill>
              </a:rPr>
              <a:t>project is to produce a system for pedestrian detection that can be run on mobile platforms.</a:t>
            </a:r>
          </a:p>
          <a:p>
            <a:pPr marL="158750" marR="0" lvl="0" indent="0" algn="l" rtl="0">
              <a:spcBef>
                <a:spcPts val="0"/>
              </a:spcBef>
              <a:buClr>
                <a:schemeClr val="dk1"/>
              </a:buClr>
              <a:buSzPct val="100000"/>
              <a:buFont typeface="Arial"/>
              <a:buNone/>
            </a:pPr>
            <a:r>
              <a:rPr lang="en" sz="1100" dirty="0">
                <a:solidFill>
                  <a:schemeClr val="dk1"/>
                </a:solidFill>
              </a:rPr>
              <a:t>The</a:t>
            </a:r>
            <a:r>
              <a:rPr lang="en" sz="1100" baseline="0" dirty="0">
                <a:solidFill>
                  <a:schemeClr val="dk1"/>
                </a:solidFill>
              </a:rPr>
              <a:t> picture is the NVIDIA Jetson TX1 board that we use to test our system.</a:t>
            </a:r>
          </a:p>
          <a:p>
            <a:pPr marL="158750" marR="0" lvl="0" indent="0" algn="l" rtl="0">
              <a:spcBef>
                <a:spcPts val="0"/>
              </a:spcBef>
              <a:buClr>
                <a:schemeClr val="dk1"/>
              </a:buClr>
              <a:buSzPct val="100000"/>
              <a:buFont typeface="Arial"/>
              <a:buNone/>
            </a:pPr>
            <a:r>
              <a:rPr lang="en" sz="1100" baseline="0" dirty="0">
                <a:solidFill>
                  <a:schemeClr val="dk1"/>
                </a:solidFill>
              </a:rPr>
              <a:t>Given how well deep learning was doing, we also wanted to use deep learning, but we couldn’t just take one of the state-of-the-art networks and put it onto the board because there wouldn’t be enough memory, and even if there were enough memory it would be too slow.</a:t>
            </a:r>
          </a:p>
          <a:p>
            <a:pPr marL="158750" marR="0" lvl="0" indent="0" algn="l" rtl="0">
              <a:spcBef>
                <a:spcPts val="0"/>
              </a:spcBef>
              <a:buClr>
                <a:schemeClr val="dk1"/>
              </a:buClr>
              <a:buSzPct val="100000"/>
              <a:buFont typeface="Arial"/>
              <a:buNone/>
            </a:pPr>
            <a:r>
              <a:rPr lang="en" sz="1100" baseline="0" dirty="0">
                <a:solidFill>
                  <a:schemeClr val="dk1"/>
                </a:solidFill>
              </a:rPr>
              <a:t>So instead, we wanted to somehow create a smaller network.</a:t>
            </a:r>
            <a:br>
              <a:rPr lang="en" sz="1100" dirty="0">
                <a:solidFill>
                  <a:schemeClr val="dk1"/>
                </a:solidFill>
              </a:rPr>
            </a:br>
            <a:endParaRPr lang="en" sz="1100" dirty="0">
              <a:solidFill>
                <a:schemeClr val="dk1"/>
              </a:solidFill>
            </a:endParaRPr>
          </a:p>
          <a:p>
            <a:pPr marL="158750" marR="0" lvl="0" indent="0" algn="l" rtl="0">
              <a:spcBef>
                <a:spcPts val="0"/>
              </a:spcBef>
              <a:buClr>
                <a:schemeClr val="dk1"/>
              </a:buClr>
              <a:buSzPct val="100000"/>
              <a:buFont typeface="Arial"/>
              <a:buNone/>
            </a:pPr>
            <a:endParaRPr lang="en" sz="1100" dirty="0">
              <a:solidFill>
                <a:schemeClr val="dk1"/>
              </a:solidFill>
            </a:endParaRPr>
          </a:p>
          <a:p>
            <a:pPr marL="457200" marR="0" lvl="0" indent="-298450" algn="l" rtl="0">
              <a:spcBef>
                <a:spcPts val="0"/>
              </a:spcBef>
              <a:buClr>
                <a:schemeClr val="dk1"/>
              </a:buClr>
              <a:buSzPct val="100000"/>
              <a:buFont typeface="Arial"/>
              <a:buChar char="-"/>
            </a:pPr>
            <a:r>
              <a:rPr lang="en" sz="1100" dirty="0">
                <a:solidFill>
                  <a:schemeClr val="dk1"/>
                </a:solidFill>
              </a:rPr>
              <a:t>1 TFLOP 256-core Maxwell GPU, ARM A57 CPU, 4GB Memory</a:t>
            </a:r>
          </a:p>
        </p:txBody>
      </p:sp>
    </p:spTree>
    <p:extLst>
      <p:ext uri="{BB962C8B-B14F-4D97-AF65-F5344CB8AC3E}">
        <p14:creationId xmlns:p14="http://schemas.microsoft.com/office/powerpoint/2010/main" val="29493172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Shape 7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14" name="Shape 71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9695044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Shape 7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9" name="Shape 7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8852227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Shape 7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0" name="Shape 7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949966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9" name="Shape 14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So, let me talk briefly about network compression.</a:t>
            </a:r>
          </a:p>
          <a:p>
            <a:pPr marL="0" marR="0" lvl="0" indent="0" algn="l" rtl="0">
              <a:spcBef>
                <a:spcPts val="0"/>
              </a:spcBef>
              <a:buClr>
                <a:schemeClr val="dk1"/>
              </a:buClr>
              <a:buSzPct val="25000"/>
              <a:buFont typeface="Arial"/>
              <a:buNone/>
            </a:pPr>
            <a:r>
              <a:rPr lang="en" sz="1100" dirty="0">
                <a:solidFill>
                  <a:schemeClr val="dk1"/>
                </a:solidFill>
              </a:rPr>
              <a:t>There has been a lot of research into compressing neural networks, especially recently.</a:t>
            </a:r>
          </a:p>
        </p:txBody>
      </p:sp>
    </p:spTree>
    <p:extLst>
      <p:ext uri="{BB962C8B-B14F-4D97-AF65-F5344CB8AC3E}">
        <p14:creationId xmlns:p14="http://schemas.microsoft.com/office/powerpoint/2010/main" val="6158630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4" name="Shape 15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One of the more classical ideas is pruning.</a:t>
            </a:r>
            <a:r>
              <a:rPr lang="en-US" sz="1100" b="0" i="0" u="none" strike="noStrike" cap="none" baseline="0" dirty="0">
                <a:solidFill>
                  <a:schemeClr val="dk1"/>
                </a:solidFill>
                <a:latin typeface="Arial"/>
                <a:ea typeface="Arial"/>
                <a:cs typeface="Arial"/>
                <a:sym typeface="Arial"/>
              </a:rPr>
              <a:t> By removing connections and neurons with low impact, the size of the network can be reduced.</a:t>
            </a: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292442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2" name="Shape 162"/>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A complementary idea is to group similar parameters together with hashing or bucketing.</a:t>
            </a:r>
          </a:p>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Taking this to the extreme, you can</a:t>
            </a:r>
            <a:r>
              <a:rPr lang="en-US" sz="1100" b="0" i="0" u="none" strike="noStrike" cap="none" baseline="0" dirty="0">
                <a:solidFill>
                  <a:schemeClr val="dk1"/>
                </a:solidFill>
                <a:latin typeface="Arial"/>
                <a:ea typeface="Arial"/>
                <a:cs typeface="Arial"/>
                <a:sym typeface="Arial"/>
              </a:rPr>
              <a:t> even try to approximate all of the filters with just 0s and 1s.</a:t>
            </a: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63039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0" name="Shape 17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A more mathematically inspired </a:t>
            </a:r>
            <a:r>
              <a:rPr lang="en-US" sz="1100" b="0" i="0" u="none" strike="noStrike" cap="none" baseline="0" dirty="0">
                <a:solidFill>
                  <a:schemeClr val="dk1"/>
                </a:solidFill>
                <a:latin typeface="Arial"/>
                <a:ea typeface="Arial"/>
                <a:cs typeface="Arial"/>
                <a:sym typeface="Arial"/>
              </a:rPr>
              <a:t>approach is to apply matrix decomposition on the weight matrices.</a:t>
            </a: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39865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4"/>
            <a:ext cx="8520600" cy="792599"/>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4"/>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4"/>
        <p:cNvGrpSpPr/>
        <p:nvPr/>
      </p:nvGrpSpPr>
      <p:grpSpPr>
        <a:xfrm>
          <a:off x="0" y="0"/>
          <a:ext cx="0" cy="0"/>
          <a:chOff x="0" y="0"/>
          <a:chExt cx="0" cy="0"/>
        </a:xfrm>
      </p:grpSpPr>
      <p:sp>
        <p:nvSpPr>
          <p:cNvPr id="55" name="Shape 55"/>
          <p:cNvSpPr txBox="1">
            <a:spLocks noGrp="1"/>
          </p:cNvSpPr>
          <p:nvPr>
            <p:ph type="ctrTitle"/>
          </p:nvPr>
        </p:nvSpPr>
        <p:spPr>
          <a:xfrm>
            <a:off x="311708" y="744575"/>
            <a:ext cx="8520600" cy="205260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Arial"/>
              <a:buNone/>
              <a:defRPr sz="5200" b="0" i="0" u="none" strike="noStrike" cap="none">
                <a:solidFill>
                  <a:schemeClr val="dk1"/>
                </a:solidFill>
                <a:latin typeface="Arial"/>
                <a:ea typeface="Arial"/>
                <a:cs typeface="Arial"/>
                <a:sym typeface="Arial"/>
              </a:defRPr>
            </a:lvl1pPr>
            <a:lvl2pPr lvl="1" indent="0" algn="ctr" rtl="0">
              <a:spcBef>
                <a:spcPts val="0"/>
              </a:spcBef>
              <a:buClr>
                <a:schemeClr val="dk1"/>
              </a:buClr>
              <a:buFont typeface="Arial"/>
              <a:buNone/>
              <a:defRPr sz="5200">
                <a:solidFill>
                  <a:schemeClr val="dk1"/>
                </a:solidFill>
              </a:defRPr>
            </a:lvl2pPr>
            <a:lvl3pPr lvl="2" indent="0" algn="ctr" rtl="0">
              <a:spcBef>
                <a:spcPts val="0"/>
              </a:spcBef>
              <a:buClr>
                <a:schemeClr val="dk1"/>
              </a:buClr>
              <a:buFont typeface="Arial"/>
              <a:buNone/>
              <a:defRPr sz="5200">
                <a:solidFill>
                  <a:schemeClr val="dk1"/>
                </a:solidFill>
              </a:defRPr>
            </a:lvl3pPr>
            <a:lvl4pPr lvl="3" indent="0" algn="ctr" rtl="0">
              <a:spcBef>
                <a:spcPts val="0"/>
              </a:spcBef>
              <a:buClr>
                <a:schemeClr val="dk1"/>
              </a:buClr>
              <a:buFont typeface="Arial"/>
              <a:buNone/>
              <a:defRPr sz="5200">
                <a:solidFill>
                  <a:schemeClr val="dk1"/>
                </a:solidFill>
              </a:defRPr>
            </a:lvl4pPr>
            <a:lvl5pPr lvl="4" indent="0" algn="ctr" rtl="0">
              <a:spcBef>
                <a:spcPts val="0"/>
              </a:spcBef>
              <a:buClr>
                <a:schemeClr val="dk1"/>
              </a:buClr>
              <a:buFont typeface="Arial"/>
              <a:buNone/>
              <a:defRPr sz="5200">
                <a:solidFill>
                  <a:schemeClr val="dk1"/>
                </a:solidFill>
              </a:defRPr>
            </a:lvl5pPr>
            <a:lvl6pPr lvl="5" indent="0" algn="ctr" rtl="0">
              <a:spcBef>
                <a:spcPts val="0"/>
              </a:spcBef>
              <a:buClr>
                <a:schemeClr val="dk1"/>
              </a:buClr>
              <a:buFont typeface="Arial"/>
              <a:buNone/>
              <a:defRPr sz="5200">
                <a:solidFill>
                  <a:schemeClr val="dk1"/>
                </a:solidFill>
              </a:defRPr>
            </a:lvl6pPr>
            <a:lvl7pPr lvl="6" indent="0" algn="ctr" rtl="0">
              <a:spcBef>
                <a:spcPts val="0"/>
              </a:spcBef>
              <a:buClr>
                <a:schemeClr val="dk1"/>
              </a:buClr>
              <a:buFont typeface="Arial"/>
              <a:buNone/>
              <a:defRPr sz="5200">
                <a:solidFill>
                  <a:schemeClr val="dk1"/>
                </a:solidFill>
              </a:defRPr>
            </a:lvl7pPr>
            <a:lvl8pPr lvl="7" indent="0" algn="ctr" rtl="0">
              <a:spcBef>
                <a:spcPts val="0"/>
              </a:spcBef>
              <a:buClr>
                <a:schemeClr val="dk1"/>
              </a:buClr>
              <a:buFont typeface="Arial"/>
              <a:buNone/>
              <a:defRPr sz="5200">
                <a:solidFill>
                  <a:schemeClr val="dk1"/>
                </a:solidFill>
              </a:defRPr>
            </a:lvl8pPr>
            <a:lvl9pPr lvl="8" indent="0" algn="ctr" rtl="0">
              <a:spcBef>
                <a:spcPts val="0"/>
              </a:spcBef>
              <a:buClr>
                <a:schemeClr val="dk1"/>
              </a:buClr>
              <a:buFont typeface="Arial"/>
              <a:buNone/>
              <a:defRPr sz="5200">
                <a:solidFill>
                  <a:schemeClr val="dk1"/>
                </a:solidFill>
              </a:defRPr>
            </a:lvl9pPr>
          </a:lstStyle>
          <a:p>
            <a:endParaRPr/>
          </a:p>
        </p:txBody>
      </p:sp>
      <p:sp>
        <p:nvSpPr>
          <p:cNvPr id="56" name="Shape 56"/>
          <p:cNvSpPr txBox="1">
            <a:spLocks noGrp="1"/>
          </p:cNvSpPr>
          <p:nvPr>
            <p:ph type="subTitle" idx="1"/>
          </p:nvPr>
        </p:nvSpPr>
        <p:spPr>
          <a:xfrm>
            <a:off x="311700" y="2834124"/>
            <a:ext cx="8520600" cy="792600"/>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4pPr>
            <a:lvl5pPr marL="1828800" marR="0" lvl="4"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5pPr>
            <a:lvl6pPr marL="2286000" marR="0" lvl="5"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6pPr>
            <a:lvl7pPr marL="2743200" marR="0" lvl="6"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7pPr>
            <a:lvl8pPr marL="3200400" marR="0" lvl="7"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8pPr>
            <a:lvl9pPr marL="3657600" marR="0" lvl="8"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9pPr>
          </a:lstStyle>
          <a:p>
            <a:endParaRPr/>
          </a:p>
        </p:txBody>
      </p:sp>
      <p:sp>
        <p:nvSpPr>
          <p:cNvPr id="57" name="Shape 57"/>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a:solidFill>
                  <a:schemeClr val="dk1"/>
                </a:solidFill>
              </a:defRPr>
            </a:lvl2pPr>
            <a:lvl3pPr lvl="2" indent="0" rtl="0">
              <a:spcBef>
                <a:spcPts val="0"/>
              </a:spcBef>
              <a:buClr>
                <a:schemeClr val="dk1"/>
              </a:buClr>
              <a:buFont typeface="Arial"/>
              <a:buNone/>
              <a:defRPr sz="2800">
                <a:solidFill>
                  <a:schemeClr val="dk1"/>
                </a:solidFill>
              </a:defRPr>
            </a:lvl3pPr>
            <a:lvl4pPr lvl="3" indent="0" rtl="0">
              <a:spcBef>
                <a:spcPts val="0"/>
              </a:spcBef>
              <a:buClr>
                <a:schemeClr val="dk1"/>
              </a:buClr>
              <a:buFont typeface="Arial"/>
              <a:buNone/>
              <a:defRPr sz="2800">
                <a:solidFill>
                  <a:schemeClr val="dk1"/>
                </a:solidFill>
              </a:defRPr>
            </a:lvl4pPr>
            <a:lvl5pPr lvl="4" indent="0" rtl="0">
              <a:spcBef>
                <a:spcPts val="0"/>
              </a:spcBef>
              <a:buClr>
                <a:schemeClr val="dk1"/>
              </a:buClr>
              <a:buFont typeface="Arial"/>
              <a:buNone/>
              <a:defRPr sz="2800">
                <a:solidFill>
                  <a:schemeClr val="dk1"/>
                </a:solidFill>
              </a:defRPr>
            </a:lvl5pPr>
            <a:lvl6pPr lvl="5" indent="0" rtl="0">
              <a:spcBef>
                <a:spcPts val="0"/>
              </a:spcBef>
              <a:buClr>
                <a:schemeClr val="dk1"/>
              </a:buClr>
              <a:buFont typeface="Arial"/>
              <a:buNone/>
              <a:defRPr sz="2800">
                <a:solidFill>
                  <a:schemeClr val="dk1"/>
                </a:solidFill>
              </a:defRPr>
            </a:lvl6pPr>
            <a:lvl7pPr lvl="6" indent="0" rtl="0">
              <a:spcBef>
                <a:spcPts val="0"/>
              </a:spcBef>
              <a:buClr>
                <a:schemeClr val="dk1"/>
              </a:buClr>
              <a:buFont typeface="Arial"/>
              <a:buNone/>
              <a:defRPr sz="2800">
                <a:solidFill>
                  <a:schemeClr val="dk1"/>
                </a:solidFill>
              </a:defRPr>
            </a:lvl7pPr>
            <a:lvl8pPr lvl="7" indent="0" rtl="0">
              <a:spcBef>
                <a:spcPts val="0"/>
              </a:spcBef>
              <a:buClr>
                <a:schemeClr val="dk1"/>
              </a:buClr>
              <a:buFont typeface="Arial"/>
              <a:buNone/>
              <a:defRPr sz="2800">
                <a:solidFill>
                  <a:schemeClr val="dk1"/>
                </a:solidFill>
              </a:defRPr>
            </a:lvl8pPr>
            <a:lvl9pPr lvl="8" indent="0" rtl="0">
              <a:spcBef>
                <a:spcPts val="0"/>
              </a:spcBef>
              <a:buClr>
                <a:schemeClr val="dk1"/>
              </a:buClr>
              <a:buFont typeface="Arial"/>
              <a:buNone/>
              <a:defRPr sz="2800">
                <a:solidFill>
                  <a:schemeClr val="dk1"/>
                </a:solidFill>
              </a:defRPr>
            </a:lvl9pPr>
          </a:lstStyle>
          <a:p>
            <a:endParaRPr/>
          </a:p>
        </p:txBody>
      </p:sp>
      <p:sp>
        <p:nvSpPr>
          <p:cNvPr id="60" name="Shape 60"/>
          <p:cNvSpPr txBox="1">
            <a:spLocks noGrp="1"/>
          </p:cNvSpPr>
          <p:nvPr>
            <p:ph type="body" idx="1"/>
          </p:nvPr>
        </p:nvSpPr>
        <p:spPr>
          <a:xfrm>
            <a:off x="311700" y="1152474"/>
            <a:ext cx="8520600"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61" name="Shape 61"/>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a:solidFill>
                  <a:schemeClr val="dk1"/>
                </a:solidFill>
              </a:defRPr>
            </a:lvl2pPr>
            <a:lvl3pPr lvl="2" indent="0" rtl="0">
              <a:spcBef>
                <a:spcPts val="0"/>
              </a:spcBef>
              <a:buClr>
                <a:schemeClr val="dk1"/>
              </a:buClr>
              <a:buFont typeface="Arial"/>
              <a:buNone/>
              <a:defRPr sz="2800">
                <a:solidFill>
                  <a:schemeClr val="dk1"/>
                </a:solidFill>
              </a:defRPr>
            </a:lvl3pPr>
            <a:lvl4pPr lvl="3" indent="0" rtl="0">
              <a:spcBef>
                <a:spcPts val="0"/>
              </a:spcBef>
              <a:buClr>
                <a:schemeClr val="dk1"/>
              </a:buClr>
              <a:buFont typeface="Arial"/>
              <a:buNone/>
              <a:defRPr sz="2800">
                <a:solidFill>
                  <a:schemeClr val="dk1"/>
                </a:solidFill>
              </a:defRPr>
            </a:lvl4pPr>
            <a:lvl5pPr lvl="4" indent="0" rtl="0">
              <a:spcBef>
                <a:spcPts val="0"/>
              </a:spcBef>
              <a:buClr>
                <a:schemeClr val="dk1"/>
              </a:buClr>
              <a:buFont typeface="Arial"/>
              <a:buNone/>
              <a:defRPr sz="2800">
                <a:solidFill>
                  <a:schemeClr val="dk1"/>
                </a:solidFill>
              </a:defRPr>
            </a:lvl5pPr>
            <a:lvl6pPr lvl="5" indent="0" rtl="0">
              <a:spcBef>
                <a:spcPts val="0"/>
              </a:spcBef>
              <a:buClr>
                <a:schemeClr val="dk1"/>
              </a:buClr>
              <a:buFont typeface="Arial"/>
              <a:buNone/>
              <a:defRPr sz="2800">
                <a:solidFill>
                  <a:schemeClr val="dk1"/>
                </a:solidFill>
              </a:defRPr>
            </a:lvl6pPr>
            <a:lvl7pPr lvl="6" indent="0" rtl="0">
              <a:spcBef>
                <a:spcPts val="0"/>
              </a:spcBef>
              <a:buClr>
                <a:schemeClr val="dk1"/>
              </a:buClr>
              <a:buFont typeface="Arial"/>
              <a:buNone/>
              <a:defRPr sz="2800">
                <a:solidFill>
                  <a:schemeClr val="dk1"/>
                </a:solidFill>
              </a:defRPr>
            </a:lvl7pPr>
            <a:lvl8pPr lvl="7" indent="0" rtl="0">
              <a:spcBef>
                <a:spcPts val="0"/>
              </a:spcBef>
              <a:buClr>
                <a:schemeClr val="dk1"/>
              </a:buClr>
              <a:buFont typeface="Arial"/>
              <a:buNone/>
              <a:defRPr sz="2800">
                <a:solidFill>
                  <a:schemeClr val="dk1"/>
                </a:solidFill>
              </a:defRPr>
            </a:lvl8pPr>
            <a:lvl9pPr lvl="8" indent="0" rtl="0">
              <a:spcBef>
                <a:spcPts val="0"/>
              </a:spcBef>
              <a:buClr>
                <a:schemeClr val="dk1"/>
              </a:buClr>
              <a:buFont typeface="Arial"/>
              <a:buNone/>
              <a:defRPr sz="2800">
                <a:solidFill>
                  <a:schemeClr val="dk1"/>
                </a:solidFill>
              </a:defRPr>
            </a:lvl9pPr>
          </a:lstStyle>
          <a:p>
            <a:endParaRPr/>
          </a:p>
        </p:txBody>
      </p:sp>
      <p:sp>
        <p:nvSpPr>
          <p:cNvPr id="64" name="Shape 64"/>
          <p:cNvSpPr txBox="1">
            <a:spLocks noGrp="1"/>
          </p:cNvSpPr>
          <p:nvPr>
            <p:ph type="body" idx="1"/>
          </p:nvPr>
        </p:nvSpPr>
        <p:spPr>
          <a:xfrm>
            <a:off x="311700" y="1152474"/>
            <a:ext cx="3999900"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9pPr>
          </a:lstStyle>
          <a:p>
            <a:endParaRPr/>
          </a:p>
        </p:txBody>
      </p:sp>
      <p:sp>
        <p:nvSpPr>
          <p:cNvPr id="65" name="Shape 65"/>
          <p:cNvSpPr txBox="1">
            <a:spLocks noGrp="1"/>
          </p:cNvSpPr>
          <p:nvPr>
            <p:ph type="body" idx="2"/>
          </p:nvPr>
        </p:nvSpPr>
        <p:spPr>
          <a:xfrm>
            <a:off x="4832400" y="1152474"/>
            <a:ext cx="3999900"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9pPr>
          </a:lstStyle>
          <a:p>
            <a:endParaRPr/>
          </a:p>
        </p:txBody>
      </p:sp>
      <p:sp>
        <p:nvSpPr>
          <p:cNvPr id="66" name="Shape 66"/>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67"/>
        <p:cNvGrpSpPr/>
        <p:nvPr/>
      </p:nvGrpSpPr>
      <p:grpSpPr>
        <a:xfrm>
          <a:off x="0" y="0"/>
          <a:ext cx="0" cy="0"/>
          <a:chOff x="0" y="0"/>
          <a:chExt cx="0" cy="0"/>
        </a:xfrm>
      </p:grpSpPr>
      <p:sp>
        <p:nvSpPr>
          <p:cNvPr id="68" name="Shape 68"/>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a:solidFill>
                  <a:schemeClr val="dk1"/>
                </a:solidFill>
              </a:defRPr>
            </a:lvl2pPr>
            <a:lvl3pPr lvl="2" indent="0" rtl="0">
              <a:spcBef>
                <a:spcPts val="0"/>
              </a:spcBef>
              <a:buClr>
                <a:schemeClr val="dk1"/>
              </a:buClr>
              <a:buFont typeface="Arial"/>
              <a:buNone/>
              <a:defRPr sz="2800">
                <a:solidFill>
                  <a:schemeClr val="dk1"/>
                </a:solidFill>
              </a:defRPr>
            </a:lvl3pPr>
            <a:lvl4pPr lvl="3" indent="0" rtl="0">
              <a:spcBef>
                <a:spcPts val="0"/>
              </a:spcBef>
              <a:buClr>
                <a:schemeClr val="dk1"/>
              </a:buClr>
              <a:buFont typeface="Arial"/>
              <a:buNone/>
              <a:defRPr sz="2800">
                <a:solidFill>
                  <a:schemeClr val="dk1"/>
                </a:solidFill>
              </a:defRPr>
            </a:lvl4pPr>
            <a:lvl5pPr lvl="4" indent="0" rtl="0">
              <a:spcBef>
                <a:spcPts val="0"/>
              </a:spcBef>
              <a:buClr>
                <a:schemeClr val="dk1"/>
              </a:buClr>
              <a:buFont typeface="Arial"/>
              <a:buNone/>
              <a:defRPr sz="2800">
                <a:solidFill>
                  <a:schemeClr val="dk1"/>
                </a:solidFill>
              </a:defRPr>
            </a:lvl5pPr>
            <a:lvl6pPr lvl="5" indent="0" rtl="0">
              <a:spcBef>
                <a:spcPts val="0"/>
              </a:spcBef>
              <a:buClr>
                <a:schemeClr val="dk1"/>
              </a:buClr>
              <a:buFont typeface="Arial"/>
              <a:buNone/>
              <a:defRPr sz="2800">
                <a:solidFill>
                  <a:schemeClr val="dk1"/>
                </a:solidFill>
              </a:defRPr>
            </a:lvl6pPr>
            <a:lvl7pPr lvl="6" indent="0" rtl="0">
              <a:spcBef>
                <a:spcPts val="0"/>
              </a:spcBef>
              <a:buClr>
                <a:schemeClr val="dk1"/>
              </a:buClr>
              <a:buFont typeface="Arial"/>
              <a:buNone/>
              <a:defRPr sz="2800">
                <a:solidFill>
                  <a:schemeClr val="dk1"/>
                </a:solidFill>
              </a:defRPr>
            </a:lvl7pPr>
            <a:lvl8pPr lvl="7" indent="0" rtl="0">
              <a:spcBef>
                <a:spcPts val="0"/>
              </a:spcBef>
              <a:buClr>
                <a:schemeClr val="dk1"/>
              </a:buClr>
              <a:buFont typeface="Arial"/>
              <a:buNone/>
              <a:defRPr sz="2800">
                <a:solidFill>
                  <a:schemeClr val="dk1"/>
                </a:solidFill>
              </a:defRPr>
            </a:lvl8pPr>
            <a:lvl9pPr lvl="8" indent="0" rtl="0">
              <a:spcBef>
                <a:spcPts val="0"/>
              </a:spcBef>
              <a:buClr>
                <a:schemeClr val="dk1"/>
              </a:buClr>
              <a:buFont typeface="Arial"/>
              <a:buNone/>
              <a:defRPr sz="2800">
                <a:solidFill>
                  <a:schemeClr val="dk1"/>
                </a:solidFill>
              </a:defRPr>
            </a:lvl9pPr>
          </a:lstStyle>
          <a:p>
            <a:endParaRPr/>
          </a:p>
        </p:txBody>
      </p:sp>
      <p:sp>
        <p:nvSpPr>
          <p:cNvPr id="69" name="Shape 69"/>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311700" y="555600"/>
            <a:ext cx="2808000" cy="7557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24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400">
                <a:solidFill>
                  <a:schemeClr val="dk1"/>
                </a:solidFill>
              </a:defRPr>
            </a:lvl2pPr>
            <a:lvl3pPr lvl="2" indent="0" rtl="0">
              <a:spcBef>
                <a:spcPts val="0"/>
              </a:spcBef>
              <a:buClr>
                <a:schemeClr val="dk1"/>
              </a:buClr>
              <a:buFont typeface="Arial"/>
              <a:buNone/>
              <a:defRPr sz="2400">
                <a:solidFill>
                  <a:schemeClr val="dk1"/>
                </a:solidFill>
              </a:defRPr>
            </a:lvl3pPr>
            <a:lvl4pPr lvl="3" indent="0" rtl="0">
              <a:spcBef>
                <a:spcPts val="0"/>
              </a:spcBef>
              <a:buClr>
                <a:schemeClr val="dk1"/>
              </a:buClr>
              <a:buFont typeface="Arial"/>
              <a:buNone/>
              <a:defRPr sz="2400">
                <a:solidFill>
                  <a:schemeClr val="dk1"/>
                </a:solidFill>
              </a:defRPr>
            </a:lvl4pPr>
            <a:lvl5pPr lvl="4" indent="0" rtl="0">
              <a:spcBef>
                <a:spcPts val="0"/>
              </a:spcBef>
              <a:buClr>
                <a:schemeClr val="dk1"/>
              </a:buClr>
              <a:buFont typeface="Arial"/>
              <a:buNone/>
              <a:defRPr sz="2400">
                <a:solidFill>
                  <a:schemeClr val="dk1"/>
                </a:solidFill>
              </a:defRPr>
            </a:lvl5pPr>
            <a:lvl6pPr lvl="5" indent="0" rtl="0">
              <a:spcBef>
                <a:spcPts val="0"/>
              </a:spcBef>
              <a:buClr>
                <a:schemeClr val="dk1"/>
              </a:buClr>
              <a:buFont typeface="Arial"/>
              <a:buNone/>
              <a:defRPr sz="2400">
                <a:solidFill>
                  <a:schemeClr val="dk1"/>
                </a:solidFill>
              </a:defRPr>
            </a:lvl6pPr>
            <a:lvl7pPr lvl="6" indent="0" rtl="0">
              <a:spcBef>
                <a:spcPts val="0"/>
              </a:spcBef>
              <a:buClr>
                <a:schemeClr val="dk1"/>
              </a:buClr>
              <a:buFont typeface="Arial"/>
              <a:buNone/>
              <a:defRPr sz="2400">
                <a:solidFill>
                  <a:schemeClr val="dk1"/>
                </a:solidFill>
              </a:defRPr>
            </a:lvl7pPr>
            <a:lvl8pPr lvl="7" indent="0" rtl="0">
              <a:spcBef>
                <a:spcPts val="0"/>
              </a:spcBef>
              <a:buClr>
                <a:schemeClr val="dk1"/>
              </a:buClr>
              <a:buFont typeface="Arial"/>
              <a:buNone/>
              <a:defRPr sz="2400">
                <a:solidFill>
                  <a:schemeClr val="dk1"/>
                </a:solidFill>
              </a:defRPr>
            </a:lvl8pPr>
            <a:lvl9pPr lvl="8" indent="0" rtl="0">
              <a:spcBef>
                <a:spcPts val="0"/>
              </a:spcBef>
              <a:buClr>
                <a:schemeClr val="dk1"/>
              </a:buClr>
              <a:buFont typeface="Arial"/>
              <a:buNone/>
              <a:defRPr sz="2400">
                <a:solidFill>
                  <a:schemeClr val="dk1"/>
                </a:solidFill>
              </a:defRPr>
            </a:lvl9pPr>
          </a:lstStyle>
          <a:p>
            <a:endParaRPr/>
          </a:p>
        </p:txBody>
      </p:sp>
      <p:sp>
        <p:nvSpPr>
          <p:cNvPr id="72" name="Shape 72"/>
          <p:cNvSpPr txBox="1">
            <a:spLocks noGrp="1"/>
          </p:cNvSpPr>
          <p:nvPr>
            <p:ph type="body" idx="1"/>
          </p:nvPr>
        </p:nvSpPr>
        <p:spPr>
          <a:xfrm>
            <a:off x="311700" y="1389600"/>
            <a:ext cx="2808000" cy="3179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Main poin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0250" y="450150"/>
            <a:ext cx="6367800" cy="40908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Arial"/>
              <a:buNone/>
              <a:defRPr sz="4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4800">
                <a:solidFill>
                  <a:schemeClr val="dk1"/>
                </a:solidFill>
              </a:defRPr>
            </a:lvl2pPr>
            <a:lvl3pPr lvl="2" indent="0" rtl="0">
              <a:spcBef>
                <a:spcPts val="0"/>
              </a:spcBef>
              <a:buClr>
                <a:schemeClr val="dk1"/>
              </a:buClr>
              <a:buFont typeface="Arial"/>
              <a:buNone/>
              <a:defRPr sz="4800">
                <a:solidFill>
                  <a:schemeClr val="dk1"/>
                </a:solidFill>
              </a:defRPr>
            </a:lvl3pPr>
            <a:lvl4pPr lvl="3" indent="0" rtl="0">
              <a:spcBef>
                <a:spcPts val="0"/>
              </a:spcBef>
              <a:buClr>
                <a:schemeClr val="dk1"/>
              </a:buClr>
              <a:buFont typeface="Arial"/>
              <a:buNone/>
              <a:defRPr sz="4800">
                <a:solidFill>
                  <a:schemeClr val="dk1"/>
                </a:solidFill>
              </a:defRPr>
            </a:lvl4pPr>
            <a:lvl5pPr lvl="4" indent="0" rtl="0">
              <a:spcBef>
                <a:spcPts val="0"/>
              </a:spcBef>
              <a:buClr>
                <a:schemeClr val="dk1"/>
              </a:buClr>
              <a:buFont typeface="Arial"/>
              <a:buNone/>
              <a:defRPr sz="4800">
                <a:solidFill>
                  <a:schemeClr val="dk1"/>
                </a:solidFill>
              </a:defRPr>
            </a:lvl5pPr>
            <a:lvl6pPr lvl="5" indent="0" rtl="0">
              <a:spcBef>
                <a:spcPts val="0"/>
              </a:spcBef>
              <a:buClr>
                <a:schemeClr val="dk1"/>
              </a:buClr>
              <a:buFont typeface="Arial"/>
              <a:buNone/>
              <a:defRPr sz="4800">
                <a:solidFill>
                  <a:schemeClr val="dk1"/>
                </a:solidFill>
              </a:defRPr>
            </a:lvl6pPr>
            <a:lvl7pPr lvl="6" indent="0" rtl="0">
              <a:spcBef>
                <a:spcPts val="0"/>
              </a:spcBef>
              <a:buClr>
                <a:schemeClr val="dk1"/>
              </a:buClr>
              <a:buFont typeface="Arial"/>
              <a:buNone/>
              <a:defRPr sz="4800">
                <a:solidFill>
                  <a:schemeClr val="dk1"/>
                </a:solidFill>
              </a:defRPr>
            </a:lvl7pPr>
            <a:lvl8pPr lvl="7" indent="0" rtl="0">
              <a:spcBef>
                <a:spcPts val="0"/>
              </a:spcBef>
              <a:buClr>
                <a:schemeClr val="dk1"/>
              </a:buClr>
              <a:buFont typeface="Arial"/>
              <a:buNone/>
              <a:defRPr sz="4800">
                <a:solidFill>
                  <a:schemeClr val="dk1"/>
                </a:solidFill>
              </a:defRPr>
            </a:lvl8pPr>
            <a:lvl9pPr lvl="8" indent="0" rtl="0">
              <a:spcBef>
                <a:spcPts val="0"/>
              </a:spcBef>
              <a:buClr>
                <a:schemeClr val="dk1"/>
              </a:buClr>
              <a:buFont typeface="Arial"/>
              <a:buNone/>
              <a:defRPr sz="4800">
                <a:solidFill>
                  <a:schemeClr val="dk1"/>
                </a:solidFill>
              </a:defRPr>
            </a:lvl9pPr>
          </a:lstStyle>
          <a:p>
            <a:endParaRPr/>
          </a:p>
        </p:txBody>
      </p:sp>
      <p:sp>
        <p:nvSpPr>
          <p:cNvPr id="76" name="Shape 76"/>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77"/>
        <p:cNvGrpSpPr/>
        <p:nvPr/>
      </p:nvGrpSpPr>
      <p:grpSpPr>
        <a:xfrm>
          <a:off x="0" y="0"/>
          <a:ext cx="0" cy="0"/>
          <a:chOff x="0" y="0"/>
          <a:chExt cx="0" cy="0"/>
        </a:xfrm>
      </p:grpSpPr>
      <p:sp>
        <p:nvSpPr>
          <p:cNvPr id="78" name="Shape 78"/>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79" name="Shape 79"/>
          <p:cNvSpPr txBox="1">
            <a:spLocks noGrp="1"/>
          </p:cNvSpPr>
          <p:nvPr>
            <p:ph type="title"/>
          </p:nvPr>
        </p:nvSpPr>
        <p:spPr>
          <a:xfrm>
            <a:off x="265500" y="1233175"/>
            <a:ext cx="4045200" cy="148230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Arial"/>
              <a:buNone/>
              <a:defRPr sz="4200" b="0" i="0" u="none" strike="noStrike" cap="none">
                <a:solidFill>
                  <a:schemeClr val="dk1"/>
                </a:solidFill>
                <a:latin typeface="Arial"/>
                <a:ea typeface="Arial"/>
                <a:cs typeface="Arial"/>
                <a:sym typeface="Arial"/>
              </a:defRPr>
            </a:lvl1pPr>
            <a:lvl2pPr lvl="1" indent="0" algn="ctr" rtl="0">
              <a:spcBef>
                <a:spcPts val="0"/>
              </a:spcBef>
              <a:buClr>
                <a:schemeClr val="dk1"/>
              </a:buClr>
              <a:buFont typeface="Arial"/>
              <a:buNone/>
              <a:defRPr sz="4200">
                <a:solidFill>
                  <a:schemeClr val="dk1"/>
                </a:solidFill>
              </a:defRPr>
            </a:lvl2pPr>
            <a:lvl3pPr lvl="2" indent="0" algn="ctr" rtl="0">
              <a:spcBef>
                <a:spcPts val="0"/>
              </a:spcBef>
              <a:buClr>
                <a:schemeClr val="dk1"/>
              </a:buClr>
              <a:buFont typeface="Arial"/>
              <a:buNone/>
              <a:defRPr sz="4200">
                <a:solidFill>
                  <a:schemeClr val="dk1"/>
                </a:solidFill>
              </a:defRPr>
            </a:lvl3pPr>
            <a:lvl4pPr lvl="3" indent="0" algn="ctr" rtl="0">
              <a:spcBef>
                <a:spcPts val="0"/>
              </a:spcBef>
              <a:buClr>
                <a:schemeClr val="dk1"/>
              </a:buClr>
              <a:buFont typeface="Arial"/>
              <a:buNone/>
              <a:defRPr sz="4200">
                <a:solidFill>
                  <a:schemeClr val="dk1"/>
                </a:solidFill>
              </a:defRPr>
            </a:lvl4pPr>
            <a:lvl5pPr lvl="4" indent="0" algn="ctr" rtl="0">
              <a:spcBef>
                <a:spcPts val="0"/>
              </a:spcBef>
              <a:buClr>
                <a:schemeClr val="dk1"/>
              </a:buClr>
              <a:buFont typeface="Arial"/>
              <a:buNone/>
              <a:defRPr sz="4200">
                <a:solidFill>
                  <a:schemeClr val="dk1"/>
                </a:solidFill>
              </a:defRPr>
            </a:lvl5pPr>
            <a:lvl6pPr lvl="5" indent="0" algn="ctr" rtl="0">
              <a:spcBef>
                <a:spcPts val="0"/>
              </a:spcBef>
              <a:buClr>
                <a:schemeClr val="dk1"/>
              </a:buClr>
              <a:buFont typeface="Arial"/>
              <a:buNone/>
              <a:defRPr sz="4200">
                <a:solidFill>
                  <a:schemeClr val="dk1"/>
                </a:solidFill>
              </a:defRPr>
            </a:lvl6pPr>
            <a:lvl7pPr lvl="6" indent="0" algn="ctr" rtl="0">
              <a:spcBef>
                <a:spcPts val="0"/>
              </a:spcBef>
              <a:buClr>
                <a:schemeClr val="dk1"/>
              </a:buClr>
              <a:buFont typeface="Arial"/>
              <a:buNone/>
              <a:defRPr sz="4200">
                <a:solidFill>
                  <a:schemeClr val="dk1"/>
                </a:solidFill>
              </a:defRPr>
            </a:lvl7pPr>
            <a:lvl8pPr lvl="7" indent="0" algn="ctr" rtl="0">
              <a:spcBef>
                <a:spcPts val="0"/>
              </a:spcBef>
              <a:buClr>
                <a:schemeClr val="dk1"/>
              </a:buClr>
              <a:buFont typeface="Arial"/>
              <a:buNone/>
              <a:defRPr sz="4200">
                <a:solidFill>
                  <a:schemeClr val="dk1"/>
                </a:solidFill>
              </a:defRPr>
            </a:lvl8pPr>
            <a:lvl9pPr lvl="8" indent="0" algn="ctr" rtl="0">
              <a:spcBef>
                <a:spcPts val="0"/>
              </a:spcBef>
              <a:buClr>
                <a:schemeClr val="dk1"/>
              </a:buClr>
              <a:buFont typeface="Arial"/>
              <a:buNone/>
              <a:defRPr sz="4200">
                <a:solidFill>
                  <a:schemeClr val="dk1"/>
                </a:solidFill>
              </a:defRPr>
            </a:lvl9pPr>
          </a:lstStyle>
          <a:p>
            <a:endParaRPr/>
          </a:p>
        </p:txBody>
      </p:sp>
      <p:sp>
        <p:nvSpPr>
          <p:cNvPr id="80" name="Shape 80"/>
          <p:cNvSpPr txBox="1">
            <a:spLocks noGrp="1"/>
          </p:cNvSpPr>
          <p:nvPr>
            <p:ph type="subTitle" idx="1"/>
          </p:nvPr>
        </p:nvSpPr>
        <p:spPr>
          <a:xfrm>
            <a:off x="265500" y="2803074"/>
            <a:ext cx="4045200" cy="1235100"/>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4pPr>
            <a:lvl5pPr marL="1828800" marR="0" lvl="4"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5pPr>
            <a:lvl6pPr marL="2286000" marR="0" lvl="5"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6pPr>
            <a:lvl7pPr marL="2743200" marR="0" lvl="6"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7pPr>
            <a:lvl8pPr marL="3200400" marR="0" lvl="7"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8pPr>
            <a:lvl9pPr marL="3657600" marR="0" lvl="8"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9pPr>
          </a:lstStyle>
          <a:p>
            <a:endParaRPr/>
          </a:p>
        </p:txBody>
      </p:sp>
      <p:sp>
        <p:nvSpPr>
          <p:cNvPr id="81" name="Shape 81"/>
          <p:cNvSpPr txBox="1">
            <a:spLocks noGrp="1"/>
          </p:cNvSpPr>
          <p:nvPr>
            <p:ph type="body" idx="2"/>
          </p:nvPr>
        </p:nvSpPr>
        <p:spPr>
          <a:xfrm>
            <a:off x="4939500" y="724074"/>
            <a:ext cx="3837000" cy="3695100"/>
          </a:xfrm>
          <a:prstGeom prst="rect">
            <a:avLst/>
          </a:prstGeom>
          <a:noFill/>
          <a:ln>
            <a:noFill/>
          </a:ln>
        </p:spPr>
        <p:txBody>
          <a:bodyPr lIns="91425" tIns="91425" rIns="91425" bIns="91425" anchor="ctr"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Caption">
    <p:spTree>
      <p:nvGrpSpPr>
        <p:cNvPr id="1" name="Shape 83"/>
        <p:cNvGrpSpPr/>
        <p:nvPr/>
      </p:nvGrpSpPr>
      <p:grpSpPr>
        <a:xfrm>
          <a:off x="0" y="0"/>
          <a:ext cx="0" cy="0"/>
          <a:chOff x="0" y="0"/>
          <a:chExt cx="0" cy="0"/>
        </a:xfrm>
      </p:grpSpPr>
      <p:sp>
        <p:nvSpPr>
          <p:cNvPr id="84" name="Shape 84"/>
          <p:cNvSpPr txBox="1">
            <a:spLocks noGrp="1"/>
          </p:cNvSpPr>
          <p:nvPr>
            <p:ph type="body" idx="1"/>
          </p:nvPr>
        </p:nvSpPr>
        <p:spPr>
          <a:xfrm>
            <a:off x="311700" y="4230575"/>
            <a:ext cx="5998800" cy="6051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85" name="Shape 85"/>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Big number">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311700" y="1106124"/>
            <a:ext cx="8520600" cy="196350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Arial"/>
              <a:buNone/>
              <a:defRPr sz="12000" b="0" i="0" u="none" strike="noStrike" cap="none">
                <a:solidFill>
                  <a:schemeClr val="dk1"/>
                </a:solidFill>
                <a:latin typeface="Arial"/>
                <a:ea typeface="Arial"/>
                <a:cs typeface="Arial"/>
                <a:sym typeface="Arial"/>
              </a:defRPr>
            </a:lvl1pPr>
            <a:lvl2pPr lvl="1" indent="0" algn="ctr" rtl="0">
              <a:spcBef>
                <a:spcPts val="0"/>
              </a:spcBef>
              <a:buClr>
                <a:schemeClr val="dk1"/>
              </a:buClr>
              <a:buFont typeface="Arial"/>
              <a:buNone/>
              <a:defRPr sz="12000">
                <a:solidFill>
                  <a:schemeClr val="dk1"/>
                </a:solidFill>
              </a:defRPr>
            </a:lvl2pPr>
            <a:lvl3pPr lvl="2" indent="0" algn="ctr" rtl="0">
              <a:spcBef>
                <a:spcPts val="0"/>
              </a:spcBef>
              <a:buClr>
                <a:schemeClr val="dk1"/>
              </a:buClr>
              <a:buFont typeface="Arial"/>
              <a:buNone/>
              <a:defRPr sz="12000">
                <a:solidFill>
                  <a:schemeClr val="dk1"/>
                </a:solidFill>
              </a:defRPr>
            </a:lvl3pPr>
            <a:lvl4pPr lvl="3" indent="0" algn="ctr" rtl="0">
              <a:spcBef>
                <a:spcPts val="0"/>
              </a:spcBef>
              <a:buClr>
                <a:schemeClr val="dk1"/>
              </a:buClr>
              <a:buFont typeface="Arial"/>
              <a:buNone/>
              <a:defRPr sz="12000">
                <a:solidFill>
                  <a:schemeClr val="dk1"/>
                </a:solidFill>
              </a:defRPr>
            </a:lvl4pPr>
            <a:lvl5pPr lvl="4" indent="0" algn="ctr" rtl="0">
              <a:spcBef>
                <a:spcPts val="0"/>
              </a:spcBef>
              <a:buClr>
                <a:schemeClr val="dk1"/>
              </a:buClr>
              <a:buFont typeface="Arial"/>
              <a:buNone/>
              <a:defRPr sz="12000">
                <a:solidFill>
                  <a:schemeClr val="dk1"/>
                </a:solidFill>
              </a:defRPr>
            </a:lvl5pPr>
            <a:lvl6pPr lvl="5" indent="0" algn="ctr" rtl="0">
              <a:spcBef>
                <a:spcPts val="0"/>
              </a:spcBef>
              <a:buClr>
                <a:schemeClr val="dk1"/>
              </a:buClr>
              <a:buFont typeface="Arial"/>
              <a:buNone/>
              <a:defRPr sz="12000">
                <a:solidFill>
                  <a:schemeClr val="dk1"/>
                </a:solidFill>
              </a:defRPr>
            </a:lvl6pPr>
            <a:lvl7pPr lvl="6" indent="0" algn="ctr" rtl="0">
              <a:spcBef>
                <a:spcPts val="0"/>
              </a:spcBef>
              <a:buClr>
                <a:schemeClr val="dk1"/>
              </a:buClr>
              <a:buFont typeface="Arial"/>
              <a:buNone/>
              <a:defRPr sz="12000">
                <a:solidFill>
                  <a:schemeClr val="dk1"/>
                </a:solidFill>
              </a:defRPr>
            </a:lvl7pPr>
            <a:lvl8pPr lvl="7" indent="0" algn="ctr" rtl="0">
              <a:spcBef>
                <a:spcPts val="0"/>
              </a:spcBef>
              <a:buClr>
                <a:schemeClr val="dk1"/>
              </a:buClr>
              <a:buFont typeface="Arial"/>
              <a:buNone/>
              <a:defRPr sz="12000">
                <a:solidFill>
                  <a:schemeClr val="dk1"/>
                </a:solidFill>
              </a:defRPr>
            </a:lvl8pPr>
            <a:lvl9pPr lvl="8" indent="0" algn="ctr" rtl="0">
              <a:spcBef>
                <a:spcPts val="0"/>
              </a:spcBef>
              <a:buClr>
                <a:schemeClr val="dk1"/>
              </a:buClr>
              <a:buFont typeface="Arial"/>
              <a:buNone/>
              <a:defRPr sz="12000">
                <a:solidFill>
                  <a:schemeClr val="dk1"/>
                </a:solidFill>
              </a:defRPr>
            </a:lvl9pPr>
          </a:lstStyle>
          <a:p>
            <a:endParaRPr/>
          </a:p>
        </p:txBody>
      </p:sp>
      <p:sp>
        <p:nvSpPr>
          <p:cNvPr id="88" name="Shape 88"/>
          <p:cNvSpPr txBox="1">
            <a:spLocks noGrp="1"/>
          </p:cNvSpPr>
          <p:nvPr>
            <p:ph type="body" idx="1"/>
          </p:nvPr>
        </p:nvSpPr>
        <p:spPr>
          <a:xfrm>
            <a:off x="311700" y="3152225"/>
            <a:ext cx="8520600" cy="1300800"/>
          </a:xfrm>
          <a:prstGeom prst="rect">
            <a:avLst/>
          </a:prstGeom>
          <a:noFill/>
          <a:ln>
            <a:noFill/>
          </a:ln>
        </p:spPr>
        <p:txBody>
          <a:bodyPr lIns="91425" tIns="91425" rIns="91425" bIns="91425" anchor="t" anchorCtr="0"/>
          <a:lstStyle>
            <a:lvl1pPr marL="0" marR="0" lvl="0" indent="0" algn="ctr"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89" name="Shape 89"/>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0"/>
        <p:cNvGrpSpPr/>
        <p:nvPr/>
      </p:nvGrpSpPr>
      <p:grpSpPr>
        <a:xfrm>
          <a:off x="0" y="0"/>
          <a:ext cx="0" cy="0"/>
          <a:chOff x="0" y="0"/>
          <a:chExt cx="0" cy="0"/>
        </a:xfrm>
      </p:grpSpPr>
      <p:sp>
        <p:nvSpPr>
          <p:cNvPr id="91" name="Shape 91"/>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4"/>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4"/>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4"/>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4"/>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4"/>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4"/>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4"/>
            <a:ext cx="4045200" cy="1235099"/>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4"/>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4"/>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a:solidFill>
                  <a:schemeClr val="dk1"/>
                </a:solidFill>
              </a:defRPr>
            </a:lvl2pPr>
            <a:lvl3pPr lvl="2" indent="0" rtl="0">
              <a:spcBef>
                <a:spcPts val="0"/>
              </a:spcBef>
              <a:buClr>
                <a:schemeClr val="dk1"/>
              </a:buClr>
              <a:buFont typeface="Arial"/>
              <a:buNone/>
              <a:defRPr sz="2800">
                <a:solidFill>
                  <a:schemeClr val="dk1"/>
                </a:solidFill>
              </a:defRPr>
            </a:lvl3pPr>
            <a:lvl4pPr lvl="3" indent="0" rtl="0">
              <a:spcBef>
                <a:spcPts val="0"/>
              </a:spcBef>
              <a:buClr>
                <a:schemeClr val="dk1"/>
              </a:buClr>
              <a:buFont typeface="Arial"/>
              <a:buNone/>
              <a:defRPr sz="2800">
                <a:solidFill>
                  <a:schemeClr val="dk1"/>
                </a:solidFill>
              </a:defRPr>
            </a:lvl4pPr>
            <a:lvl5pPr lvl="4" indent="0" rtl="0">
              <a:spcBef>
                <a:spcPts val="0"/>
              </a:spcBef>
              <a:buClr>
                <a:schemeClr val="dk1"/>
              </a:buClr>
              <a:buFont typeface="Arial"/>
              <a:buNone/>
              <a:defRPr sz="2800">
                <a:solidFill>
                  <a:schemeClr val="dk1"/>
                </a:solidFill>
              </a:defRPr>
            </a:lvl5pPr>
            <a:lvl6pPr lvl="5" indent="0" rtl="0">
              <a:spcBef>
                <a:spcPts val="0"/>
              </a:spcBef>
              <a:buClr>
                <a:schemeClr val="dk1"/>
              </a:buClr>
              <a:buFont typeface="Arial"/>
              <a:buNone/>
              <a:defRPr sz="2800">
                <a:solidFill>
                  <a:schemeClr val="dk1"/>
                </a:solidFill>
              </a:defRPr>
            </a:lvl6pPr>
            <a:lvl7pPr lvl="6" indent="0" rtl="0">
              <a:spcBef>
                <a:spcPts val="0"/>
              </a:spcBef>
              <a:buClr>
                <a:schemeClr val="dk1"/>
              </a:buClr>
              <a:buFont typeface="Arial"/>
              <a:buNone/>
              <a:defRPr sz="2800">
                <a:solidFill>
                  <a:schemeClr val="dk1"/>
                </a:solidFill>
              </a:defRPr>
            </a:lvl7pPr>
            <a:lvl8pPr lvl="7" indent="0" rtl="0">
              <a:spcBef>
                <a:spcPts val="0"/>
              </a:spcBef>
              <a:buClr>
                <a:schemeClr val="dk1"/>
              </a:buClr>
              <a:buFont typeface="Arial"/>
              <a:buNone/>
              <a:defRPr sz="2800">
                <a:solidFill>
                  <a:schemeClr val="dk1"/>
                </a:solidFill>
              </a:defRPr>
            </a:lvl8pPr>
            <a:lvl9pPr lvl="8" indent="0" rtl="0">
              <a:spcBef>
                <a:spcPts val="0"/>
              </a:spcBef>
              <a:buClr>
                <a:schemeClr val="dk1"/>
              </a:buClr>
              <a:buFont typeface="Arial"/>
              <a:buNone/>
              <a:defRPr sz="2800">
                <a:solidFill>
                  <a:schemeClr val="dk1"/>
                </a:solidFill>
              </a:defRPr>
            </a:lvl9pPr>
          </a:lstStyle>
          <a:p>
            <a:endParaRPr/>
          </a:p>
        </p:txBody>
      </p:sp>
      <p:sp>
        <p:nvSpPr>
          <p:cNvPr id="52" name="Shape 52"/>
          <p:cNvSpPr txBox="1">
            <a:spLocks noGrp="1"/>
          </p:cNvSpPr>
          <p:nvPr>
            <p:ph type="body" idx="1"/>
          </p:nvPr>
        </p:nvSpPr>
        <p:spPr>
          <a:xfrm>
            <a:off x="311700" y="1152474"/>
            <a:ext cx="8520600"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53" name="Shape 53"/>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r" rtl="0">
              <a:lnSpc>
                <a:spcPct val="100000"/>
              </a:lnSpc>
              <a:spcBef>
                <a:spcPts val="0"/>
              </a:spcBef>
              <a:spcAft>
                <a:spcPts val="0"/>
              </a:spcAft>
              <a:buClr>
                <a:schemeClr val="dk2"/>
              </a:buClr>
              <a:buSzPct val="25000"/>
              <a:buFont typeface="Arial"/>
              <a:buNone/>
            </a:pPr>
            <a:fld id="{00000000-1234-1234-1234-123412341234}" type="slidenum">
              <a:rPr lang="en" sz="1000" b="0" i="0" u="none" strike="noStrike" cap="none">
                <a:solidFill>
                  <a:schemeClr val="dk2"/>
                </a:solidFill>
                <a:latin typeface="Arial"/>
                <a:ea typeface="Arial"/>
                <a:cs typeface="Arial"/>
                <a:sym typeface="Arial"/>
              </a:rPr>
              <a:t>‹#›</a:t>
            </a:fld>
            <a:endParaRPr lang="en" sz="1000" b="0" i="0" u="none" strike="noStrike" cap="none">
              <a:solidFill>
                <a:schemeClr val="dk2"/>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9.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42.xml"/><Relationship Id="rId1" Type="http://schemas.openxmlformats.org/officeDocument/2006/relationships/slideLayout" Target="../slideLayouts/slideLayout13.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5.png"/><Relationship Id="rId4"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8.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2.xml"/><Relationship Id="rId1" Type="http://schemas.openxmlformats.org/officeDocument/2006/relationships/slideLayout" Target="../slideLayouts/slideLayout3.xml"/><Relationship Id="rId4" Type="http://schemas.openxmlformats.org/officeDocument/2006/relationships/hyperlink" Target="https://arxiv.org/pdf/1512.02325v2.pdf"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699FF"/>
        </a:solidFill>
        <a:effectLst/>
      </p:bgPr>
    </p:bg>
    <p:spTree>
      <p:nvGrpSpPr>
        <p:cNvPr id="1" name="Shape 95"/>
        <p:cNvGrpSpPr/>
        <p:nvPr/>
      </p:nvGrpSpPr>
      <p:grpSpPr>
        <a:xfrm>
          <a:off x="0" y="0"/>
          <a:ext cx="0" cy="0"/>
          <a:chOff x="0" y="0"/>
          <a:chExt cx="0" cy="0"/>
        </a:xfrm>
      </p:grpSpPr>
      <p:sp>
        <p:nvSpPr>
          <p:cNvPr id="96" name="Shape 96"/>
          <p:cNvSpPr txBox="1"/>
          <p:nvPr/>
        </p:nvSpPr>
        <p:spPr>
          <a:xfrm>
            <a:off x="2823828" y="4380873"/>
            <a:ext cx="3269099" cy="1980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FFFFFF"/>
              </a:buClr>
              <a:buSzPct val="25000"/>
              <a:buFont typeface="Times New Roman"/>
              <a:buNone/>
            </a:pPr>
            <a:r>
              <a:rPr lang="en" sz="1500" b="0" i="0" u="none" strike="noStrike" cap="none">
                <a:solidFill>
                  <a:srgbClr val="FFFFFF"/>
                </a:solidFill>
                <a:latin typeface="Times New Roman"/>
                <a:ea typeface="Times New Roman"/>
                <a:cs typeface="Times New Roman"/>
                <a:sym typeface="Times New Roman"/>
              </a:rPr>
              <a:t>Carnegie Mellon University</a:t>
            </a:r>
          </a:p>
        </p:txBody>
      </p:sp>
      <p:sp>
        <p:nvSpPr>
          <p:cNvPr id="97" name="Shape 97"/>
          <p:cNvSpPr txBox="1"/>
          <p:nvPr/>
        </p:nvSpPr>
        <p:spPr>
          <a:xfrm>
            <a:off x="311708" y="-522656"/>
            <a:ext cx="8520600" cy="153930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chemeClr val="dk1"/>
              </a:buClr>
              <a:buSzPct val="25000"/>
              <a:buFont typeface="Arial"/>
              <a:buNone/>
            </a:pPr>
            <a:r>
              <a:rPr lang="en" sz="5000" b="0" i="0" u="none" strike="noStrike" cap="none">
                <a:solidFill>
                  <a:schemeClr val="lt1"/>
                </a:solidFill>
                <a:latin typeface="Times New Roman"/>
                <a:ea typeface="Times New Roman"/>
                <a:cs typeface="Times New Roman"/>
                <a:sym typeface="Times New Roman"/>
              </a:rPr>
              <a:t>Pedestrian Detection </a:t>
            </a:r>
          </a:p>
        </p:txBody>
      </p:sp>
      <p:sp>
        <p:nvSpPr>
          <p:cNvPr id="98" name="Shape 98"/>
          <p:cNvSpPr/>
          <p:nvPr/>
        </p:nvSpPr>
        <p:spPr>
          <a:xfrm>
            <a:off x="-5700" y="1621975"/>
            <a:ext cx="9176400" cy="1263000"/>
          </a:xfrm>
          <a:prstGeom prst="rect">
            <a:avLst/>
          </a:prstGeom>
          <a:solidFill>
            <a:srgbClr val="C9DAF8"/>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99" name="Shape 99"/>
          <p:cNvSpPr txBox="1"/>
          <p:nvPr/>
        </p:nvSpPr>
        <p:spPr>
          <a:xfrm>
            <a:off x="-5700" y="1729701"/>
            <a:ext cx="10057500" cy="9477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Roboto"/>
              <a:buNone/>
            </a:pPr>
            <a:r>
              <a:rPr lang="en" sz="3000" b="0" i="0" u="none" strike="noStrike" cap="none" dirty="0">
                <a:solidFill>
                  <a:srgbClr val="000000"/>
                </a:solidFill>
                <a:latin typeface="Roboto"/>
                <a:ea typeface="Roboto"/>
                <a:cs typeface="Roboto"/>
                <a:sym typeface="Roboto"/>
              </a:rPr>
              <a:t>           </a:t>
            </a:r>
            <a:r>
              <a:rPr lang="en" sz="3000" dirty="0">
                <a:solidFill>
                  <a:schemeClr val="dk1"/>
                </a:solidFill>
                <a:latin typeface="Roboto"/>
                <a:ea typeface="Roboto"/>
                <a:cs typeface="Roboto"/>
                <a:sym typeface="Roboto"/>
              </a:rPr>
              <a:t>Jonathan Shen</a:t>
            </a:r>
            <a:r>
              <a:rPr lang="en" sz="3000" b="0" i="0" u="none" strike="noStrike" cap="none" dirty="0">
                <a:solidFill>
                  <a:srgbClr val="000000"/>
                </a:solidFill>
                <a:latin typeface="Roboto"/>
                <a:ea typeface="Roboto"/>
                <a:cs typeface="Roboto"/>
                <a:sym typeface="Roboto"/>
              </a:rPr>
              <a:t>            Noranart Vesdapunt             </a:t>
            </a:r>
          </a:p>
          <a:p>
            <a:pPr marL="0" marR="0" lvl="0" indent="0" algn="l" rtl="0">
              <a:lnSpc>
                <a:spcPct val="100000"/>
              </a:lnSpc>
              <a:spcBef>
                <a:spcPts val="1400"/>
              </a:spcBef>
              <a:spcAft>
                <a:spcPts val="0"/>
              </a:spcAft>
              <a:buClr>
                <a:srgbClr val="000000"/>
              </a:buClr>
              <a:buSzPct val="25000"/>
              <a:buFont typeface="Roboto"/>
              <a:buNone/>
            </a:pPr>
            <a:r>
              <a:rPr lang="en" sz="1500" b="0" i="0" strike="noStrike" cap="none" dirty="0">
                <a:solidFill>
                  <a:schemeClr val="tx1"/>
                </a:solidFill>
                <a:latin typeface="Roboto"/>
                <a:ea typeface="Roboto"/>
                <a:cs typeface="Roboto"/>
                <a:sym typeface="Roboto"/>
              </a:rPr>
              <a:t>                 </a:t>
            </a:r>
            <a:r>
              <a:rPr lang="en" sz="1500" dirty="0">
                <a:solidFill>
                  <a:schemeClr val="tx1"/>
                </a:solidFill>
                <a:latin typeface="Roboto"/>
                <a:ea typeface="Roboto"/>
                <a:cs typeface="Roboto"/>
                <a:sym typeface="Roboto"/>
              </a:rPr>
              <a:t>         jshen2@andrew.cmu.edu</a:t>
            </a:r>
            <a:r>
              <a:rPr lang="en" dirty="0">
                <a:solidFill>
                  <a:schemeClr val="tx1"/>
                </a:solidFill>
              </a:rPr>
              <a:t>                                 </a:t>
            </a:r>
            <a:r>
              <a:rPr lang="en" sz="1500" b="0" i="0" strike="noStrike" cap="none" dirty="0">
                <a:solidFill>
                  <a:schemeClr val="tx1"/>
                </a:solidFill>
                <a:latin typeface="Roboto"/>
                <a:ea typeface="Roboto"/>
                <a:cs typeface="Roboto"/>
                <a:sym typeface="Roboto"/>
              </a:rPr>
              <a:t>      </a:t>
            </a:r>
            <a:r>
              <a:rPr lang="en" sz="1500" b="0" i="0" u="none" strike="noStrike" cap="none" dirty="0">
                <a:solidFill>
                  <a:srgbClr val="000000"/>
                </a:solidFill>
                <a:latin typeface="Roboto"/>
                <a:ea typeface="Roboto"/>
                <a:cs typeface="Roboto"/>
                <a:sym typeface="Roboto"/>
              </a:rPr>
              <a:t>nvesdapu@andrew.cmu.edu                                       </a:t>
            </a:r>
          </a:p>
        </p:txBody>
      </p:sp>
      <p:sp>
        <p:nvSpPr>
          <p:cNvPr id="100" name="Shape 100"/>
          <p:cNvSpPr txBox="1"/>
          <p:nvPr/>
        </p:nvSpPr>
        <p:spPr>
          <a:xfrm>
            <a:off x="319287" y="892105"/>
            <a:ext cx="8520600" cy="5943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lt1"/>
              </a:buClr>
              <a:buSzPct val="25000"/>
              <a:buFont typeface="Roboto"/>
              <a:buNone/>
            </a:pPr>
            <a:r>
              <a:rPr lang="en" sz="2000" b="0" i="0" u="none" strike="noStrike" cap="none" dirty="0">
                <a:solidFill>
                  <a:schemeClr val="lt1"/>
                </a:solidFill>
                <a:latin typeface="Roboto"/>
                <a:ea typeface="Roboto"/>
                <a:cs typeface="Roboto"/>
                <a:sym typeface="Roboto"/>
              </a:rPr>
              <a:t>for </a:t>
            </a:r>
            <a:r>
              <a:rPr lang="en" sz="2000" dirty="0">
                <a:solidFill>
                  <a:schemeClr val="lt1"/>
                </a:solidFill>
                <a:latin typeface="Roboto"/>
                <a:ea typeface="Roboto"/>
                <a:cs typeface="Roboto"/>
                <a:sym typeface="Roboto"/>
              </a:rPr>
              <a:t>Mobile Platforms</a:t>
            </a:r>
          </a:p>
        </p:txBody>
      </p:sp>
      <p:sp>
        <p:nvSpPr>
          <p:cNvPr id="101" name="Shape 101"/>
          <p:cNvSpPr txBox="1"/>
          <p:nvPr/>
        </p:nvSpPr>
        <p:spPr>
          <a:xfrm>
            <a:off x="805775" y="3302678"/>
            <a:ext cx="3108600" cy="8154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2000" b="0" i="0" u="none" strike="noStrike" cap="none" dirty="0">
                <a:solidFill>
                  <a:srgbClr val="FFFFFF"/>
                </a:solidFill>
                <a:latin typeface="Roboto"/>
                <a:ea typeface="Roboto"/>
                <a:cs typeface="Roboto"/>
                <a:sym typeface="Roboto"/>
              </a:rPr>
              <a:t>Advisor</a:t>
            </a:r>
            <a:br>
              <a:rPr lang="en" sz="2000" b="0" i="0" u="none" strike="noStrike" cap="none" dirty="0">
                <a:solidFill>
                  <a:srgbClr val="FFFFFF"/>
                </a:solidFill>
                <a:latin typeface="Roboto"/>
                <a:ea typeface="Roboto"/>
                <a:cs typeface="Roboto"/>
                <a:sym typeface="Roboto"/>
              </a:rPr>
            </a:br>
            <a:br>
              <a:rPr lang="en" sz="600" b="0" i="0" u="none" strike="noStrike" cap="none" dirty="0">
                <a:solidFill>
                  <a:srgbClr val="FFFFFF"/>
                </a:solidFill>
                <a:latin typeface="Roboto"/>
                <a:ea typeface="Roboto"/>
                <a:cs typeface="Roboto"/>
                <a:sym typeface="Roboto"/>
              </a:rPr>
            </a:br>
            <a:r>
              <a:rPr lang="en" sz="2500" b="0" i="0" u="none" strike="noStrike" cap="none" dirty="0">
                <a:solidFill>
                  <a:srgbClr val="FFFFFF"/>
                </a:solidFill>
                <a:latin typeface="Roboto"/>
                <a:ea typeface="Roboto"/>
                <a:cs typeface="Roboto"/>
                <a:sym typeface="Roboto"/>
              </a:rPr>
              <a:t>Kris Kitani</a:t>
            </a:r>
          </a:p>
        </p:txBody>
      </p:sp>
      <p:sp>
        <p:nvSpPr>
          <p:cNvPr id="102" name="Shape 102"/>
          <p:cNvSpPr txBox="1"/>
          <p:nvPr/>
        </p:nvSpPr>
        <p:spPr>
          <a:xfrm>
            <a:off x="5118875" y="3283696"/>
            <a:ext cx="3108600" cy="8154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2000" b="0" i="0" u="none" strike="noStrike" cap="none">
                <a:solidFill>
                  <a:srgbClr val="FFFFFF"/>
                </a:solidFill>
                <a:latin typeface="Roboto"/>
                <a:ea typeface="Roboto"/>
                <a:cs typeface="Roboto"/>
                <a:sym typeface="Roboto"/>
              </a:rPr>
              <a:t>Sponsor</a:t>
            </a:r>
            <a:br>
              <a:rPr lang="en" sz="2000" b="0" i="0" u="none" strike="noStrike" cap="none">
                <a:solidFill>
                  <a:srgbClr val="FFFFFF"/>
                </a:solidFill>
                <a:latin typeface="Roboto"/>
                <a:ea typeface="Roboto"/>
                <a:cs typeface="Roboto"/>
                <a:sym typeface="Roboto"/>
              </a:rPr>
            </a:br>
            <a:br>
              <a:rPr lang="en" sz="600" b="0" i="0" u="none" strike="noStrike" cap="none">
                <a:solidFill>
                  <a:srgbClr val="FFFFFF"/>
                </a:solidFill>
                <a:latin typeface="Roboto"/>
                <a:ea typeface="Roboto"/>
                <a:cs typeface="Roboto"/>
                <a:sym typeface="Roboto"/>
              </a:rPr>
            </a:br>
            <a:r>
              <a:rPr lang="en" sz="2500" b="0" i="0" u="none" strike="noStrike" cap="none">
                <a:solidFill>
                  <a:srgbClr val="FFFFFF"/>
                </a:solidFill>
                <a:latin typeface="Roboto"/>
                <a:ea typeface="Roboto"/>
                <a:cs typeface="Roboto"/>
                <a:sym typeface="Roboto"/>
              </a:rPr>
              <a:t>Carnegie Robotics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body" idx="1"/>
          </p:nvPr>
        </p:nvSpPr>
        <p:spPr>
          <a:xfrm>
            <a:off x="248250" y="920152"/>
            <a:ext cx="8520600" cy="3814500"/>
          </a:xfrm>
          <a:prstGeom prst="rect">
            <a:avLst/>
          </a:prstGeom>
          <a:noFill/>
          <a:ln>
            <a:noFill/>
          </a:ln>
        </p:spPr>
        <p:txBody>
          <a:bodyPr lIns="91425" tIns="91425" rIns="91425" bIns="91425" anchor="t" anchorCtr="0">
            <a:noAutofit/>
          </a:bodyPr>
          <a:lstStyle/>
          <a:p>
            <a:pPr lvl="0" indent="457200" rtl="0">
              <a:spcBef>
                <a:spcPts val="1600"/>
              </a:spcBef>
              <a:spcAft>
                <a:spcPts val="0"/>
              </a:spcAft>
              <a:buNone/>
            </a:pPr>
            <a:r>
              <a:rPr lang="en" sz="2200" b="1" dirty="0">
                <a:solidFill>
                  <a:srgbClr val="000000"/>
                </a:solidFill>
              </a:rPr>
              <a:t>Previous methods</a:t>
            </a:r>
          </a:p>
          <a:p>
            <a:pPr marL="914400" lvl="1" indent="-342900" rtl="0">
              <a:spcBef>
                <a:spcPts val="1600"/>
              </a:spcBef>
              <a:spcAft>
                <a:spcPts val="0"/>
              </a:spcAft>
              <a:buClr>
                <a:srgbClr val="000000"/>
              </a:buClr>
              <a:buSzPct val="100000"/>
              <a:buChar char="-"/>
            </a:pPr>
            <a:r>
              <a:rPr lang="en" sz="1800" dirty="0">
                <a:solidFill>
                  <a:srgbClr val="000000"/>
                </a:solidFill>
              </a:rPr>
              <a:t>Lower #parameters, #bits/parameter, #multiplications</a:t>
            </a:r>
          </a:p>
          <a:p>
            <a:pPr marL="914400" lvl="1" indent="-342900">
              <a:spcBef>
                <a:spcPts val="1600"/>
              </a:spcBef>
              <a:spcAft>
                <a:spcPts val="0"/>
              </a:spcAft>
              <a:buClr>
                <a:srgbClr val="000000"/>
              </a:buClr>
              <a:buSzPct val="100000"/>
              <a:buChar char="-"/>
            </a:pPr>
            <a:r>
              <a:rPr lang="en" sz="1800" dirty="0">
                <a:solidFill>
                  <a:srgbClr val="000000"/>
                </a:solidFill>
              </a:rPr>
              <a:t>Same #layers, #channels</a:t>
            </a:r>
          </a:p>
          <a:p>
            <a:pPr lvl="0" rtl="0">
              <a:spcBef>
                <a:spcPts val="1600"/>
              </a:spcBef>
              <a:spcAft>
                <a:spcPts val="0"/>
              </a:spcAft>
              <a:buNone/>
            </a:pPr>
            <a:endParaRPr sz="600" dirty="0">
              <a:solidFill>
                <a:srgbClr val="000000"/>
              </a:solidFill>
            </a:endParaRPr>
          </a:p>
          <a:p>
            <a:pPr lvl="0" indent="457200" rtl="0">
              <a:spcBef>
                <a:spcPts val="1600"/>
              </a:spcBef>
              <a:spcAft>
                <a:spcPts val="0"/>
              </a:spcAft>
              <a:buNone/>
            </a:pPr>
            <a:r>
              <a:rPr lang="en" sz="2200" b="1" dirty="0">
                <a:solidFill>
                  <a:srgbClr val="000000"/>
                </a:solidFill>
              </a:rPr>
              <a:t>Can we </a:t>
            </a:r>
            <a:r>
              <a:rPr lang="en" sz="2200" b="1" i="0" u="none" strike="noStrike" cap="none" dirty="0">
                <a:solidFill>
                  <a:srgbClr val="000000"/>
                </a:solidFill>
                <a:latin typeface="Arial"/>
                <a:ea typeface="Arial"/>
                <a:cs typeface="Arial"/>
                <a:sym typeface="Arial"/>
              </a:rPr>
              <a:t>train a smaller </a:t>
            </a:r>
            <a:r>
              <a:rPr lang="en" sz="2200" b="1" dirty="0">
                <a:solidFill>
                  <a:srgbClr val="000000"/>
                </a:solidFill>
              </a:rPr>
              <a:t>network that's just as good</a:t>
            </a:r>
            <a:r>
              <a:rPr lang="en" sz="2200" b="1" i="0" u="none" strike="noStrike" cap="none" dirty="0">
                <a:solidFill>
                  <a:srgbClr val="000000"/>
                </a:solidFill>
                <a:latin typeface="Arial"/>
                <a:ea typeface="Arial"/>
                <a:cs typeface="Arial"/>
                <a:sym typeface="Arial"/>
              </a:rPr>
              <a:t>?</a:t>
            </a:r>
          </a:p>
          <a:p>
            <a:pPr marL="914400" lvl="1" indent="-342900" rtl="0">
              <a:spcBef>
                <a:spcPts val="1600"/>
              </a:spcBef>
              <a:spcAft>
                <a:spcPts val="0"/>
              </a:spcAft>
              <a:buClr>
                <a:srgbClr val="000000"/>
              </a:buClr>
              <a:buSzPct val="100000"/>
              <a:buChar char="-"/>
            </a:pPr>
            <a:r>
              <a:rPr lang="en" sz="1800" dirty="0">
                <a:solidFill>
                  <a:schemeClr val="dk1"/>
                </a:solidFill>
              </a:rPr>
              <a:t>Won't require special frameworks for deployment</a:t>
            </a:r>
          </a:p>
          <a:p>
            <a:pPr marL="914400" marR="0" lvl="1" indent="-342900" algn="l" rtl="0">
              <a:lnSpc>
                <a:spcPct val="115000"/>
              </a:lnSpc>
              <a:spcBef>
                <a:spcPts val="1600"/>
              </a:spcBef>
              <a:spcAft>
                <a:spcPts val="0"/>
              </a:spcAft>
              <a:buClr>
                <a:srgbClr val="000000"/>
              </a:buClr>
              <a:buSzPct val="100000"/>
              <a:buChar char="-"/>
            </a:pPr>
            <a:r>
              <a:rPr lang="en" sz="1800" dirty="0">
                <a:solidFill>
                  <a:schemeClr val="dk1"/>
                </a:solidFill>
              </a:rPr>
              <a:t>Still possible to apply previous techniques on the smaller network</a:t>
            </a:r>
          </a:p>
        </p:txBody>
      </p:sp>
      <p:sp>
        <p:nvSpPr>
          <p:cNvPr id="181" name="Shape 181"/>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82" name="Shape 182"/>
          <p:cNvSpPr txBox="1"/>
          <p:nvPr/>
        </p:nvSpPr>
        <p:spPr>
          <a:xfrm>
            <a:off x="248254" y="27484"/>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Towards a "smaller" network</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Knowledge Distillation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93" name="Shape 193"/>
          <p:cNvSpPr txBox="1"/>
          <p:nvPr/>
        </p:nvSpPr>
        <p:spPr>
          <a:xfrm>
            <a:off x="248254" y="44589"/>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Knowledge Distillation</a:t>
            </a:r>
          </a:p>
        </p:txBody>
      </p:sp>
      <p:sp>
        <p:nvSpPr>
          <p:cNvPr id="194" name="Shape 194"/>
          <p:cNvSpPr txBox="1">
            <a:spLocks noGrp="1"/>
          </p:cNvSpPr>
          <p:nvPr>
            <p:ph type="body" idx="1"/>
          </p:nvPr>
        </p:nvSpPr>
        <p:spPr>
          <a:xfrm>
            <a:off x="289299" y="870975"/>
            <a:ext cx="8479500" cy="3536700"/>
          </a:xfrm>
          <a:prstGeom prst="rect">
            <a:avLst/>
          </a:prstGeom>
          <a:noFill/>
          <a:ln>
            <a:noFill/>
          </a:ln>
        </p:spPr>
        <p:txBody>
          <a:bodyPr lIns="91425" tIns="91425" rIns="91425" bIns="91425" anchor="t" anchorCtr="0">
            <a:noAutofit/>
          </a:bodyPr>
          <a:lstStyle/>
          <a:p>
            <a:pPr marL="457200" marR="0" lvl="0" indent="-355600" algn="l" rtl="0">
              <a:lnSpc>
                <a:spcPct val="115000"/>
              </a:lnSpc>
              <a:spcBef>
                <a:spcPts val="800"/>
              </a:spcBef>
              <a:spcAft>
                <a:spcPts val="0"/>
              </a:spcAft>
              <a:buClr>
                <a:srgbClr val="000000"/>
              </a:buClr>
              <a:buSzPct val="125000"/>
              <a:buFont typeface="Arial"/>
              <a:buChar char="-"/>
            </a:pPr>
            <a:r>
              <a:rPr lang="en" sz="1800" b="0" i="0" u="none" strike="noStrike" cap="none" dirty="0">
                <a:solidFill>
                  <a:srgbClr val="000000"/>
                </a:solidFill>
                <a:latin typeface="Arial"/>
                <a:ea typeface="Arial"/>
                <a:cs typeface="Arial"/>
                <a:sym typeface="Arial"/>
              </a:rPr>
              <a:t>A </a:t>
            </a:r>
            <a:r>
              <a:rPr lang="en" dirty="0">
                <a:solidFill>
                  <a:srgbClr val="000000"/>
                </a:solidFill>
              </a:rPr>
              <a:t>network/ensemble </a:t>
            </a:r>
            <a:r>
              <a:rPr lang="en" sz="1800" b="0" i="0" u="none" strike="noStrike" cap="none" dirty="0">
                <a:solidFill>
                  <a:srgbClr val="000000"/>
                </a:solidFill>
                <a:latin typeface="Arial"/>
                <a:ea typeface="Arial"/>
                <a:cs typeface="Arial"/>
                <a:sym typeface="Arial"/>
              </a:rPr>
              <a:t>contains more information than </a:t>
            </a:r>
            <a:r>
              <a:rPr lang="en" dirty="0">
                <a:solidFill>
                  <a:srgbClr val="000000"/>
                </a:solidFill>
              </a:rPr>
              <a:t>contained in its outputs</a:t>
            </a:r>
            <a:br>
              <a:rPr lang="en" dirty="0">
                <a:solidFill>
                  <a:srgbClr val="000000"/>
                </a:solidFill>
              </a:rPr>
            </a:br>
            <a:r>
              <a:rPr lang="en" sz="1800" b="0" i="0" u="none" strike="noStrike" cap="none" dirty="0">
                <a:solidFill>
                  <a:srgbClr val="000000"/>
                </a:solidFill>
                <a:latin typeface="Arial"/>
                <a:ea typeface="Arial"/>
                <a:cs typeface="Arial"/>
                <a:sym typeface="Arial"/>
              </a:rPr>
              <a:t>(dark knowledge)</a:t>
            </a:r>
          </a:p>
          <a:p>
            <a:pPr marR="0" lvl="0" algn="l" rtl="0">
              <a:lnSpc>
                <a:spcPct val="115000"/>
              </a:lnSpc>
              <a:spcBef>
                <a:spcPts val="800"/>
              </a:spcBef>
              <a:spcAft>
                <a:spcPts val="0"/>
              </a:spcAft>
              <a:buNone/>
            </a:pPr>
            <a:endParaRPr dirty="0">
              <a:solidFill>
                <a:srgbClr val="000000"/>
              </a:solidFill>
            </a:endParaRPr>
          </a:p>
          <a:p>
            <a:pPr marL="457200" marR="0" lvl="0" indent="-330200" algn="l" rtl="0">
              <a:lnSpc>
                <a:spcPct val="115000"/>
              </a:lnSpc>
              <a:spcBef>
                <a:spcPts val="800"/>
              </a:spcBef>
              <a:spcAft>
                <a:spcPts val="0"/>
              </a:spcAft>
              <a:buClr>
                <a:srgbClr val="000000"/>
              </a:buClr>
              <a:buSzPct val="100000"/>
              <a:buFont typeface="Arial"/>
              <a:buChar char="-"/>
            </a:pPr>
            <a:r>
              <a:rPr lang="en" sz="1800" b="0" i="0" u="none" strike="noStrike" cap="none" dirty="0">
                <a:solidFill>
                  <a:srgbClr val="000000"/>
                </a:solidFill>
                <a:latin typeface="Arial"/>
                <a:ea typeface="Arial"/>
                <a:cs typeface="Arial"/>
                <a:sym typeface="Arial"/>
              </a:rPr>
              <a:t>Training a </a:t>
            </a:r>
            <a:r>
              <a:rPr lang="en" sz="1800" b="0" i="1" u="none" strike="noStrike" cap="none" dirty="0">
                <a:solidFill>
                  <a:srgbClr val="000000"/>
                </a:solidFill>
                <a:latin typeface="Arial"/>
                <a:ea typeface="Arial"/>
                <a:cs typeface="Arial"/>
                <a:sym typeface="Arial"/>
              </a:rPr>
              <a:t>student</a:t>
            </a:r>
            <a:r>
              <a:rPr lang="en" dirty="0">
                <a:solidFill>
                  <a:srgbClr val="000000"/>
                </a:solidFill>
              </a:rPr>
              <a:t> network</a:t>
            </a:r>
            <a:r>
              <a:rPr lang="en" sz="1800" b="0" i="0" u="none" strike="noStrike" cap="none" dirty="0">
                <a:solidFill>
                  <a:srgbClr val="000000"/>
                </a:solidFill>
                <a:latin typeface="Arial"/>
                <a:ea typeface="Arial"/>
                <a:cs typeface="Arial"/>
                <a:sym typeface="Arial"/>
              </a:rPr>
              <a:t> </a:t>
            </a:r>
            <a:r>
              <a:rPr lang="en" dirty="0">
                <a:solidFill>
                  <a:srgbClr val="000000"/>
                </a:solidFill>
              </a:rPr>
              <a:t>with </a:t>
            </a:r>
            <a:r>
              <a:rPr lang="en" sz="1800" b="0" i="0" u="none" strike="noStrike" cap="none" dirty="0">
                <a:solidFill>
                  <a:srgbClr val="000000"/>
                </a:solidFill>
                <a:latin typeface="Arial"/>
                <a:ea typeface="Arial"/>
                <a:cs typeface="Arial"/>
                <a:sym typeface="Arial"/>
              </a:rPr>
              <a:t>a </a:t>
            </a:r>
            <a:r>
              <a:rPr lang="en" sz="1800" i="0" u="none" strike="noStrike" cap="none" dirty="0">
                <a:solidFill>
                  <a:srgbClr val="000000"/>
                </a:solidFill>
                <a:latin typeface="Arial"/>
                <a:ea typeface="Arial"/>
                <a:cs typeface="Arial"/>
                <a:sym typeface="Arial"/>
              </a:rPr>
              <a:t>combination of </a:t>
            </a:r>
            <a:br>
              <a:rPr lang="en" sz="1800" i="0" u="none" strike="noStrike" cap="none" dirty="0">
                <a:solidFill>
                  <a:srgbClr val="000000"/>
                </a:solidFill>
                <a:latin typeface="Arial"/>
                <a:ea typeface="Arial"/>
                <a:cs typeface="Arial"/>
                <a:sym typeface="Arial"/>
              </a:rPr>
            </a:br>
            <a:r>
              <a:rPr lang="en" b="1" dirty="0">
                <a:solidFill>
                  <a:srgbClr val="000000"/>
                </a:solidFill>
              </a:rPr>
              <a:t>ground truth labels </a:t>
            </a:r>
            <a:r>
              <a:rPr lang="en" sz="1800" b="1" i="0" u="none" strike="noStrike" cap="none" dirty="0">
                <a:solidFill>
                  <a:srgbClr val="000000"/>
                </a:solidFill>
                <a:latin typeface="Arial"/>
                <a:ea typeface="Arial"/>
                <a:cs typeface="Arial"/>
                <a:sym typeface="Arial"/>
              </a:rPr>
              <a:t>(hard targets) and </a:t>
            </a:r>
            <a:r>
              <a:rPr lang="en" sz="1800" b="1" i="1" u="none" strike="noStrike" cap="none" dirty="0">
                <a:solidFill>
                  <a:srgbClr val="000000"/>
                </a:solidFill>
                <a:latin typeface="Arial"/>
                <a:ea typeface="Arial"/>
                <a:cs typeface="Arial"/>
                <a:sym typeface="Arial"/>
              </a:rPr>
              <a:t>teacher </a:t>
            </a:r>
            <a:r>
              <a:rPr lang="en" sz="1800" b="1" i="0" u="none" strike="noStrike" cap="none" dirty="0">
                <a:solidFill>
                  <a:srgbClr val="000000"/>
                </a:solidFill>
                <a:latin typeface="Arial"/>
                <a:ea typeface="Arial"/>
                <a:cs typeface="Arial"/>
                <a:sym typeface="Arial"/>
              </a:rPr>
              <a:t>guidance (soft targets) </a:t>
            </a:r>
            <a:r>
              <a:rPr lang="en" sz="1800" b="0" i="0" u="none" strike="noStrike" cap="none" dirty="0">
                <a:solidFill>
                  <a:srgbClr val="000000"/>
                </a:solidFill>
                <a:latin typeface="Arial"/>
                <a:ea typeface="Arial"/>
                <a:cs typeface="Arial"/>
                <a:sym typeface="Arial"/>
              </a:rPr>
              <a:t>produces better results than training purely from hard targets</a:t>
            </a:r>
          </a:p>
          <a:p>
            <a:pPr marL="914400" lvl="1" indent="-330200">
              <a:spcBef>
                <a:spcPts val="800"/>
              </a:spcBef>
              <a:spcAft>
                <a:spcPts val="0"/>
              </a:spcAft>
              <a:buClr>
                <a:srgbClr val="000000"/>
              </a:buClr>
              <a:buSzPct val="100000"/>
              <a:buFont typeface="Arial"/>
              <a:buChar char="-"/>
            </a:pPr>
            <a:r>
              <a:rPr lang="en" sz="1400" dirty="0">
                <a:solidFill>
                  <a:srgbClr val="000000"/>
                </a:solidFill>
              </a:rPr>
              <a:t>Teacher’s dark knowledge makes the student better</a:t>
            </a:r>
            <a:endParaRPr lang="en" sz="1400" b="0" i="0" u="none" strike="noStrike" cap="none" dirty="0">
              <a:solidFill>
                <a:srgbClr val="000000"/>
              </a:solidFill>
              <a:latin typeface="Arial"/>
              <a:ea typeface="Arial"/>
              <a:cs typeface="Arial"/>
              <a:sym typeface="Arial"/>
            </a:endParaRPr>
          </a:p>
        </p:txBody>
      </p:sp>
      <p:sp>
        <p:nvSpPr>
          <p:cNvPr id="195" name="Shape 195"/>
          <p:cNvSpPr txBox="1"/>
          <p:nvPr/>
        </p:nvSpPr>
        <p:spPr>
          <a:xfrm>
            <a:off x="4635625" y="4801575"/>
            <a:ext cx="45084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Distilling the Knowledge in a Neural Network,</a:t>
            </a:r>
            <a:r>
              <a:rPr lang="en" sz="1200" i="1">
                <a:solidFill>
                  <a:srgbClr val="999999"/>
                </a:solidFill>
              </a:rPr>
              <a:t> Hinton, et al. 2015</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01" name="Shape 201"/>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Soft Targets</a:t>
            </a:r>
          </a:p>
        </p:txBody>
      </p:sp>
      <p:pic>
        <p:nvPicPr>
          <p:cNvPr id="203" name="Shape 203" descr="chrome_2016-12-01_14-38-14.png"/>
          <p:cNvPicPr preferRelativeResize="0"/>
          <p:nvPr/>
        </p:nvPicPr>
        <p:blipFill>
          <a:blip r:embed="rId3">
            <a:alphaModFix/>
          </a:blip>
          <a:stretch>
            <a:fillRect/>
          </a:stretch>
        </p:blipFill>
        <p:spPr>
          <a:xfrm>
            <a:off x="4251774" y="1686950"/>
            <a:ext cx="4614195" cy="2478437"/>
          </a:xfrm>
          <a:prstGeom prst="rect">
            <a:avLst/>
          </a:prstGeom>
          <a:noFill/>
          <a:ln>
            <a:noFill/>
          </a:ln>
        </p:spPr>
      </p:pic>
      <p:sp>
        <p:nvSpPr>
          <p:cNvPr id="204" name="Shape 204"/>
          <p:cNvSpPr/>
          <p:nvPr/>
        </p:nvSpPr>
        <p:spPr>
          <a:xfrm>
            <a:off x="4212450" y="2799614"/>
            <a:ext cx="4830900" cy="1438799"/>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7" name="Shape 226"/>
          <p:cNvSpPr txBox="1"/>
          <p:nvPr/>
        </p:nvSpPr>
        <p:spPr>
          <a:xfrm>
            <a:off x="4638909" y="4801575"/>
            <a:ext cx="4594192"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dirty="0">
                <a:solidFill>
                  <a:srgbClr val="999999"/>
                </a:solidFill>
              </a:rPr>
              <a:t>Adapted from presentation: Dark Knowledge,</a:t>
            </a:r>
            <a:r>
              <a:rPr lang="en" sz="1200" i="1" dirty="0">
                <a:solidFill>
                  <a:srgbClr val="999999"/>
                </a:solidFill>
              </a:rPr>
              <a:t> Hinton, et al. 2014</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10" name="Shape 210"/>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Soft Targets</a:t>
            </a:r>
          </a:p>
        </p:txBody>
      </p:sp>
      <p:pic>
        <p:nvPicPr>
          <p:cNvPr id="211" name="Shape 211" descr="69a4ac3bbb.jpg"/>
          <p:cNvPicPr preferRelativeResize="0"/>
          <p:nvPr/>
        </p:nvPicPr>
        <p:blipFill>
          <a:blip r:embed="rId3">
            <a:alphaModFix/>
          </a:blip>
          <a:stretch>
            <a:fillRect/>
          </a:stretch>
        </p:blipFill>
        <p:spPr>
          <a:xfrm>
            <a:off x="371073" y="1534544"/>
            <a:ext cx="3271324" cy="1163733"/>
          </a:xfrm>
          <a:prstGeom prst="rect">
            <a:avLst/>
          </a:prstGeom>
          <a:noFill/>
          <a:ln>
            <a:noFill/>
          </a:ln>
        </p:spPr>
      </p:pic>
      <p:sp>
        <p:nvSpPr>
          <p:cNvPr id="212" name="Shape 212"/>
          <p:cNvSpPr txBox="1"/>
          <p:nvPr/>
        </p:nvSpPr>
        <p:spPr>
          <a:xfrm>
            <a:off x="371075" y="965150"/>
            <a:ext cx="4880700" cy="569400"/>
          </a:xfrm>
          <a:prstGeom prst="rect">
            <a:avLst/>
          </a:prstGeom>
          <a:noFill/>
          <a:ln>
            <a:noFill/>
          </a:ln>
        </p:spPr>
        <p:txBody>
          <a:bodyPr lIns="91425" tIns="91425" rIns="91425" bIns="91425" anchor="t" anchorCtr="0">
            <a:noAutofit/>
          </a:bodyPr>
          <a:lstStyle/>
          <a:p>
            <a:pPr lvl="0" rtl="0">
              <a:spcBef>
                <a:spcPts val="0"/>
              </a:spcBef>
              <a:buNone/>
            </a:pPr>
            <a:r>
              <a:rPr lang="en" sz="2400">
                <a:solidFill>
                  <a:srgbClr val="00B050"/>
                </a:solidFill>
              </a:rPr>
              <a:t>Teacher Outputs:</a:t>
            </a:r>
          </a:p>
        </p:txBody>
      </p:sp>
      <p:pic>
        <p:nvPicPr>
          <p:cNvPr id="214" name="Shape 214" descr="chrome_2016-12-01_14-38-14.png"/>
          <p:cNvPicPr preferRelativeResize="0"/>
          <p:nvPr/>
        </p:nvPicPr>
        <p:blipFill>
          <a:blip r:embed="rId4">
            <a:alphaModFix/>
          </a:blip>
          <a:stretch>
            <a:fillRect/>
          </a:stretch>
        </p:blipFill>
        <p:spPr>
          <a:xfrm>
            <a:off x="4251774" y="1686950"/>
            <a:ext cx="4614195" cy="2478437"/>
          </a:xfrm>
          <a:prstGeom prst="rect">
            <a:avLst/>
          </a:prstGeom>
          <a:noFill/>
          <a:ln>
            <a:noFill/>
          </a:ln>
        </p:spPr>
      </p:pic>
      <p:sp>
        <p:nvSpPr>
          <p:cNvPr id="215" name="Shape 215"/>
          <p:cNvSpPr/>
          <p:nvPr/>
        </p:nvSpPr>
        <p:spPr>
          <a:xfrm>
            <a:off x="4212450" y="3344606"/>
            <a:ext cx="4830900" cy="898500"/>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10" name="Shape 226"/>
          <p:cNvSpPr txBox="1"/>
          <p:nvPr/>
        </p:nvSpPr>
        <p:spPr>
          <a:xfrm>
            <a:off x="4638909" y="4801575"/>
            <a:ext cx="4594192"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dirty="0">
                <a:solidFill>
                  <a:srgbClr val="999999"/>
                </a:solidFill>
              </a:rPr>
              <a:t>Adapted from presentation: Dark Knowledge,</a:t>
            </a:r>
            <a:r>
              <a:rPr lang="en" sz="1200" i="1" dirty="0">
                <a:solidFill>
                  <a:srgbClr val="999999"/>
                </a:solidFill>
              </a:rPr>
              <a:t> Hinton, et al. 2014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21" name="Shape 221"/>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Soft Targets</a:t>
            </a:r>
          </a:p>
        </p:txBody>
      </p:sp>
      <p:pic>
        <p:nvPicPr>
          <p:cNvPr id="222" name="Shape 222" descr="69a4ac3bbb.jpg"/>
          <p:cNvPicPr preferRelativeResize="0"/>
          <p:nvPr/>
        </p:nvPicPr>
        <p:blipFill>
          <a:blip r:embed="rId3">
            <a:alphaModFix/>
          </a:blip>
          <a:stretch>
            <a:fillRect/>
          </a:stretch>
        </p:blipFill>
        <p:spPr>
          <a:xfrm>
            <a:off x="371073" y="1534544"/>
            <a:ext cx="3271324" cy="1163733"/>
          </a:xfrm>
          <a:prstGeom prst="rect">
            <a:avLst/>
          </a:prstGeom>
          <a:noFill/>
          <a:ln>
            <a:noFill/>
          </a:ln>
        </p:spPr>
      </p:pic>
      <p:sp>
        <p:nvSpPr>
          <p:cNvPr id="223" name="Shape 223"/>
          <p:cNvSpPr txBox="1"/>
          <p:nvPr/>
        </p:nvSpPr>
        <p:spPr>
          <a:xfrm>
            <a:off x="371075" y="965150"/>
            <a:ext cx="4880700" cy="569400"/>
          </a:xfrm>
          <a:prstGeom prst="rect">
            <a:avLst/>
          </a:prstGeom>
          <a:noFill/>
          <a:ln>
            <a:noFill/>
          </a:ln>
        </p:spPr>
        <p:txBody>
          <a:bodyPr lIns="91425" tIns="91425" rIns="91425" bIns="91425" anchor="t" anchorCtr="0">
            <a:noAutofit/>
          </a:bodyPr>
          <a:lstStyle/>
          <a:p>
            <a:pPr lvl="0" rtl="0">
              <a:spcBef>
                <a:spcPts val="0"/>
              </a:spcBef>
              <a:buNone/>
            </a:pPr>
            <a:r>
              <a:rPr lang="en" sz="2400">
                <a:solidFill>
                  <a:srgbClr val="00B050"/>
                </a:solidFill>
              </a:rPr>
              <a:t>Teacher Outputs:</a:t>
            </a:r>
          </a:p>
        </p:txBody>
      </p:sp>
      <p:pic>
        <p:nvPicPr>
          <p:cNvPr id="224" name="Shape 224" descr="afd80d7098.jpg"/>
          <p:cNvPicPr preferRelativeResize="0"/>
          <p:nvPr/>
        </p:nvPicPr>
        <p:blipFill>
          <a:blip r:embed="rId4">
            <a:alphaModFix/>
          </a:blip>
          <a:stretch>
            <a:fillRect/>
          </a:stretch>
        </p:blipFill>
        <p:spPr>
          <a:xfrm>
            <a:off x="371075" y="3561150"/>
            <a:ext cx="3271324" cy="1220517"/>
          </a:xfrm>
          <a:prstGeom prst="rect">
            <a:avLst/>
          </a:prstGeom>
          <a:noFill/>
          <a:ln>
            <a:noFill/>
          </a:ln>
        </p:spPr>
      </p:pic>
      <p:sp>
        <p:nvSpPr>
          <p:cNvPr id="225" name="Shape 225"/>
          <p:cNvSpPr txBox="1"/>
          <p:nvPr/>
        </p:nvSpPr>
        <p:spPr>
          <a:xfrm>
            <a:off x="371075" y="2981800"/>
            <a:ext cx="4880700" cy="569400"/>
          </a:xfrm>
          <a:prstGeom prst="rect">
            <a:avLst/>
          </a:prstGeom>
          <a:noFill/>
          <a:ln>
            <a:noFill/>
          </a:ln>
        </p:spPr>
        <p:txBody>
          <a:bodyPr lIns="91425" tIns="91425" rIns="91425" bIns="91425" anchor="t" anchorCtr="0">
            <a:noAutofit/>
          </a:bodyPr>
          <a:lstStyle/>
          <a:p>
            <a:pPr lvl="0" rtl="0">
              <a:spcBef>
                <a:spcPts val="0"/>
              </a:spcBef>
              <a:buNone/>
            </a:pPr>
            <a:r>
              <a:rPr lang="en" sz="2400">
                <a:solidFill>
                  <a:srgbClr val="FF0000"/>
                </a:solidFill>
              </a:rPr>
              <a:t>Softened Outputs:</a:t>
            </a:r>
          </a:p>
        </p:txBody>
      </p:sp>
      <p:sp>
        <p:nvSpPr>
          <p:cNvPr id="226" name="Shape 226"/>
          <p:cNvSpPr txBox="1"/>
          <p:nvPr/>
        </p:nvSpPr>
        <p:spPr>
          <a:xfrm>
            <a:off x="4638909" y="4801575"/>
            <a:ext cx="4594192"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dirty="0">
                <a:solidFill>
                  <a:srgbClr val="999999"/>
                </a:solidFill>
              </a:rPr>
              <a:t>Adapted from presentation: Dark Knowledge,</a:t>
            </a:r>
            <a:r>
              <a:rPr lang="en" sz="1200" i="1" dirty="0">
                <a:solidFill>
                  <a:srgbClr val="999999"/>
                </a:solidFill>
              </a:rPr>
              <a:t> Hinton, et al. 2014</a:t>
            </a:r>
          </a:p>
        </p:txBody>
      </p:sp>
      <p:pic>
        <p:nvPicPr>
          <p:cNvPr id="227" name="Shape 227" descr="chrome_2016-12-01_14-38-14.png"/>
          <p:cNvPicPr preferRelativeResize="0"/>
          <p:nvPr/>
        </p:nvPicPr>
        <p:blipFill>
          <a:blip r:embed="rId5">
            <a:alphaModFix/>
          </a:blip>
          <a:stretch>
            <a:fillRect/>
          </a:stretch>
        </p:blipFill>
        <p:spPr>
          <a:xfrm>
            <a:off x="4251774" y="1686950"/>
            <a:ext cx="4614195" cy="247843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Shape 232"/>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33" name="Shape 233"/>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Training Process</a:t>
            </a:r>
          </a:p>
        </p:txBody>
      </p:sp>
      <p:sp>
        <p:nvSpPr>
          <p:cNvPr id="234" name="Shape 234"/>
          <p:cNvSpPr/>
          <p:nvPr/>
        </p:nvSpPr>
        <p:spPr>
          <a:xfrm>
            <a:off x="1664976" y="1341875"/>
            <a:ext cx="3071399"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235" name="Shape 235"/>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236" name="Shape 236"/>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37" name="Shape 237"/>
          <p:cNvSpPr/>
          <p:nvPr/>
        </p:nvSpPr>
        <p:spPr>
          <a:xfrm>
            <a:off x="7792281" y="1565032"/>
            <a:ext cx="911700" cy="5295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Label</a:t>
            </a:r>
          </a:p>
        </p:txBody>
      </p:sp>
      <p:cxnSp>
        <p:nvCxnSpPr>
          <p:cNvPr id="238" name="Shape 238"/>
          <p:cNvCxnSpPr/>
          <p:nvPr/>
        </p:nvCxnSpPr>
        <p:spPr>
          <a:xfrm>
            <a:off x="6233467" y="1669473"/>
            <a:ext cx="1558799" cy="0"/>
          </a:xfrm>
          <a:prstGeom prst="straightConnector1">
            <a:avLst/>
          </a:prstGeom>
          <a:noFill/>
          <a:ln w="15875" cap="flat" cmpd="sng">
            <a:solidFill>
              <a:srgbClr val="000000"/>
            </a:solidFill>
            <a:prstDash val="solid"/>
            <a:round/>
            <a:headEnd type="none" w="med" len="med"/>
            <a:tailEnd type="triangle" w="lg" len="lg"/>
          </a:ln>
        </p:spPr>
      </p:cxnSp>
      <p:cxnSp>
        <p:nvCxnSpPr>
          <p:cNvPr id="239" name="Shape 239"/>
          <p:cNvCxnSpPr/>
          <p:nvPr/>
        </p:nvCxnSpPr>
        <p:spPr>
          <a:xfrm rot="10800000">
            <a:off x="6225646" y="1996943"/>
            <a:ext cx="1558800" cy="0"/>
          </a:xfrm>
          <a:prstGeom prst="straightConnector1">
            <a:avLst/>
          </a:prstGeom>
          <a:noFill/>
          <a:ln w="15875" cap="flat" cmpd="sng">
            <a:solidFill>
              <a:srgbClr val="000000"/>
            </a:solidFill>
            <a:prstDash val="solid"/>
            <a:round/>
            <a:headEnd type="none" w="med" len="med"/>
            <a:tailEnd type="triangle" w="lg" len="lg"/>
          </a:ln>
        </p:spPr>
      </p:cxnSp>
      <p:sp>
        <p:nvSpPr>
          <p:cNvPr id="240" name="Shape 240"/>
          <p:cNvSpPr/>
          <p:nvPr/>
        </p:nvSpPr>
        <p:spPr>
          <a:xfrm>
            <a:off x="6129058" y="1660630"/>
            <a:ext cx="1791899" cy="422400"/>
          </a:xfrm>
          <a:prstGeom prst="rect">
            <a:avLst/>
          </a:prstGeom>
          <a:noFill/>
          <a:ln w="9525" cap="flat" cmpd="sng">
            <a:solidFill>
              <a:srgbClr val="000000">
                <a:alpha val="0"/>
              </a:srgbClr>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b="0" i="0" u="none" strike="noStrike" cap="none">
                <a:latin typeface="Calibri"/>
                <a:ea typeface="Calibri"/>
                <a:cs typeface="Calibri"/>
                <a:sym typeface="Calibri"/>
              </a:rPr>
              <a:t>Cross entropy</a:t>
            </a:r>
          </a:p>
        </p:txBody>
      </p:sp>
      <p:sp>
        <p:nvSpPr>
          <p:cNvPr id="241" name="Shape 241"/>
          <p:cNvSpPr txBox="1">
            <a:spLocks noGrp="1"/>
          </p:cNvSpPr>
          <p:nvPr>
            <p:ph type="body" idx="1"/>
          </p:nvPr>
        </p:nvSpPr>
        <p:spPr>
          <a:xfrm>
            <a:off x="248254" y="44487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1.  Train teacher model on ground truth label</a:t>
            </a:r>
          </a:p>
        </p:txBody>
      </p:sp>
      <p:sp>
        <p:nvSpPr>
          <p:cNvPr id="242" name="Shape 242"/>
          <p:cNvSpPr/>
          <p:nvPr/>
        </p:nvSpPr>
        <p:spPr>
          <a:xfrm>
            <a:off x="5185725" y="1565024"/>
            <a:ext cx="1047900" cy="5295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43" name="Shape 243"/>
          <p:cNvCxnSpPr/>
          <p:nvPr/>
        </p:nvCxnSpPr>
        <p:spPr>
          <a:xfrm>
            <a:off x="4736360" y="1837481"/>
            <a:ext cx="457200" cy="0"/>
          </a:xfrm>
          <a:prstGeom prst="straightConnector1">
            <a:avLst/>
          </a:prstGeom>
          <a:noFill/>
          <a:ln w="15875" cap="flat" cmpd="sng">
            <a:solidFill>
              <a:srgbClr val="202020"/>
            </a:solidFill>
            <a:prstDash val="solid"/>
            <a:round/>
            <a:headEnd type="none" w="med" len="med"/>
            <a:tailEnd type="triangle" w="lg" len="lg"/>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49" name="Shape 249"/>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Training Process</a:t>
            </a:r>
          </a:p>
        </p:txBody>
      </p:sp>
      <p:sp>
        <p:nvSpPr>
          <p:cNvPr id="250" name="Shape 250"/>
          <p:cNvSpPr/>
          <p:nvPr/>
        </p:nvSpPr>
        <p:spPr>
          <a:xfrm>
            <a:off x="1664976" y="884675"/>
            <a:ext cx="3071399"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251" name="Shape 251"/>
          <p:cNvSpPr/>
          <p:nvPr/>
        </p:nvSpPr>
        <p:spPr>
          <a:xfrm>
            <a:off x="332747" y="11139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252" name="Shape 252"/>
          <p:cNvCxnSpPr/>
          <p:nvPr/>
        </p:nvCxnSpPr>
        <p:spPr>
          <a:xfrm>
            <a:off x="1207770" y="13802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53" name="Shape 253"/>
          <p:cNvSpPr txBox="1">
            <a:spLocks noGrp="1"/>
          </p:cNvSpPr>
          <p:nvPr>
            <p:ph type="body" idx="1"/>
          </p:nvPr>
        </p:nvSpPr>
        <p:spPr>
          <a:xfrm>
            <a:off x="248254" y="3762925"/>
            <a:ext cx="8640600" cy="522600"/>
          </a:xfrm>
          <a:prstGeom prst="rect">
            <a:avLst/>
          </a:prstGeom>
          <a:noFill/>
          <a:ln>
            <a:noFill/>
          </a:ln>
        </p:spPr>
        <p:txBody>
          <a:bodyPr lIns="91425" tIns="91425" rIns="91425" bIns="91425" anchor="t" anchorCtr="0">
            <a:noAutofit/>
          </a:bodyPr>
          <a:lstStyle/>
          <a:p>
            <a:pPr lvl="0" rtl="0">
              <a:spcBef>
                <a:spcPts val="0"/>
              </a:spcBef>
              <a:spcAft>
                <a:spcPts val="0"/>
              </a:spcAft>
              <a:buClr>
                <a:schemeClr val="dk2"/>
              </a:buClr>
              <a:buSzPct val="25000"/>
              <a:buFont typeface="Arial"/>
              <a:buNone/>
            </a:pPr>
            <a:r>
              <a:rPr lang="en" sz="2500">
                <a:solidFill>
                  <a:schemeClr val="dk1"/>
                </a:solidFill>
              </a:rPr>
              <a:t>2.1.  Transfer teacher knowledge to student model</a:t>
            </a:r>
          </a:p>
          <a:p>
            <a:pPr marL="0" marR="0" lvl="0" indent="0" algn="l" rtl="0">
              <a:lnSpc>
                <a:spcPct val="115000"/>
              </a:lnSpc>
              <a:spcBef>
                <a:spcPts val="0"/>
              </a:spcBef>
              <a:spcAft>
                <a:spcPts val="0"/>
              </a:spcAft>
              <a:buClr>
                <a:schemeClr val="dk2"/>
              </a:buClr>
              <a:buSzPct val="25000"/>
              <a:buFont typeface="Arial"/>
              <a:buNone/>
            </a:pPr>
            <a:endParaRPr sz="2500">
              <a:solidFill>
                <a:srgbClr val="000000"/>
              </a:solidFill>
            </a:endParaRPr>
          </a:p>
        </p:txBody>
      </p:sp>
      <p:sp>
        <p:nvSpPr>
          <p:cNvPr id="254" name="Shape 254"/>
          <p:cNvSpPr/>
          <p:nvPr/>
        </p:nvSpPr>
        <p:spPr>
          <a:xfrm>
            <a:off x="5184710" y="1079733"/>
            <a:ext cx="10488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55" name="Shape 255"/>
          <p:cNvCxnSpPr/>
          <p:nvPr/>
        </p:nvCxnSpPr>
        <p:spPr>
          <a:xfrm>
            <a:off x="4736360" y="13802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56" name="Shape 256"/>
          <p:cNvSpPr/>
          <p:nvPr/>
        </p:nvSpPr>
        <p:spPr>
          <a:xfrm>
            <a:off x="5193549" y="2005300"/>
            <a:ext cx="10629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57" name="Shape 257"/>
          <p:cNvCxnSpPr/>
          <p:nvPr/>
        </p:nvCxnSpPr>
        <p:spPr>
          <a:xfrm>
            <a:off x="4971350" y="2290660"/>
            <a:ext cx="228600" cy="0"/>
          </a:xfrm>
          <a:prstGeom prst="straightConnector1">
            <a:avLst/>
          </a:prstGeom>
          <a:noFill/>
          <a:ln w="15875" cap="flat" cmpd="sng">
            <a:solidFill>
              <a:srgbClr val="202020"/>
            </a:solidFill>
            <a:prstDash val="solid"/>
            <a:round/>
            <a:headEnd type="none" w="med" len="med"/>
            <a:tailEnd type="triangle" w="lg" len="lg"/>
          </a:ln>
        </p:spPr>
      </p:cxnSp>
      <p:cxnSp>
        <p:nvCxnSpPr>
          <p:cNvPr id="258" name="Shape 258"/>
          <p:cNvCxnSpPr/>
          <p:nvPr/>
        </p:nvCxnSpPr>
        <p:spPr>
          <a:xfrm>
            <a:off x="4978969" y="2286850"/>
            <a:ext cx="0" cy="738900"/>
          </a:xfrm>
          <a:prstGeom prst="straightConnector1">
            <a:avLst/>
          </a:prstGeom>
          <a:noFill/>
          <a:ln w="15875" cap="flat" cmpd="sng">
            <a:solidFill>
              <a:schemeClr val="dk1"/>
            </a:solidFill>
            <a:prstDash val="solid"/>
            <a:round/>
            <a:headEnd type="none" w="med" len="med"/>
            <a:tailEnd type="none" w="med" len="med"/>
          </a:ln>
        </p:spPr>
      </p:cxnSp>
      <p:sp>
        <p:nvSpPr>
          <p:cNvPr id="259" name="Shape 259"/>
          <p:cNvSpPr/>
          <p:nvPr/>
        </p:nvSpPr>
        <p:spPr>
          <a:xfrm>
            <a:off x="6112885" y="1953726"/>
            <a:ext cx="1791900" cy="422400"/>
          </a:xfrm>
          <a:prstGeom prst="rect">
            <a:avLst/>
          </a:prstGeom>
          <a:noFill/>
          <a:ln w="9525" cap="flat" cmpd="sng">
            <a:solidFill>
              <a:srgbClr val="FF0000">
                <a:alpha val="0"/>
              </a:srgbClr>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1500" b="0" i="0" u="none" strike="noStrike" cap="none">
                <a:solidFill>
                  <a:srgbClr val="FF0000"/>
                </a:solidFill>
                <a:latin typeface="Calibri"/>
                <a:ea typeface="Calibri"/>
                <a:cs typeface="Calibri"/>
                <a:sym typeface="Calibri"/>
              </a:rPr>
              <a:t>Cross entropy</a:t>
            </a:r>
          </a:p>
        </p:txBody>
      </p:sp>
      <p:cxnSp>
        <p:nvCxnSpPr>
          <p:cNvPr id="260" name="Shape 260"/>
          <p:cNvCxnSpPr/>
          <p:nvPr/>
        </p:nvCxnSpPr>
        <p:spPr>
          <a:xfrm rot="10800000">
            <a:off x="6256881" y="2286850"/>
            <a:ext cx="1535400" cy="0"/>
          </a:xfrm>
          <a:prstGeom prst="straightConnector1">
            <a:avLst/>
          </a:prstGeom>
          <a:noFill/>
          <a:ln w="15875" cap="flat" cmpd="sng">
            <a:solidFill>
              <a:srgbClr val="FF0000"/>
            </a:solidFill>
            <a:prstDash val="solid"/>
            <a:round/>
            <a:headEnd type="none" w="med" len="med"/>
            <a:tailEnd type="triangle" w="lg" len="lg"/>
          </a:ln>
        </p:spPr>
      </p:cxnSp>
      <p:cxnSp>
        <p:nvCxnSpPr>
          <p:cNvPr id="261" name="Shape 261"/>
          <p:cNvCxnSpPr/>
          <p:nvPr/>
        </p:nvCxnSpPr>
        <p:spPr>
          <a:xfrm>
            <a:off x="7784446" y="1376471"/>
            <a:ext cx="0" cy="910500"/>
          </a:xfrm>
          <a:prstGeom prst="straightConnector1">
            <a:avLst/>
          </a:prstGeom>
          <a:noFill/>
          <a:ln w="15875" cap="flat" cmpd="sng">
            <a:solidFill>
              <a:srgbClr val="FF0000"/>
            </a:solidFill>
            <a:prstDash val="solid"/>
            <a:round/>
            <a:headEnd type="none" w="med" len="med"/>
            <a:tailEnd type="none" w="med" len="med"/>
          </a:ln>
        </p:spPr>
      </p:cxnSp>
      <p:cxnSp>
        <p:nvCxnSpPr>
          <p:cNvPr id="262" name="Shape 262"/>
          <p:cNvCxnSpPr/>
          <p:nvPr/>
        </p:nvCxnSpPr>
        <p:spPr>
          <a:xfrm>
            <a:off x="6233467" y="1376471"/>
            <a:ext cx="1551000" cy="0"/>
          </a:xfrm>
          <a:prstGeom prst="straightConnector1">
            <a:avLst/>
          </a:prstGeom>
          <a:noFill/>
          <a:ln w="15875" cap="flat" cmpd="sng">
            <a:solidFill>
              <a:srgbClr val="FF0000"/>
            </a:solidFill>
            <a:prstDash val="solid"/>
            <a:round/>
            <a:headEnd type="none" w="med" len="med"/>
            <a:tailEnd type="none" w="med" len="med"/>
          </a:ln>
        </p:spPr>
      </p:cxnSp>
      <p:sp>
        <p:nvSpPr>
          <p:cNvPr id="263" name="Shape 263"/>
          <p:cNvSpPr/>
          <p:nvPr/>
        </p:nvSpPr>
        <p:spPr>
          <a:xfrm>
            <a:off x="1662379" y="2809450"/>
            <a:ext cx="16398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264" name="Shape 264"/>
          <p:cNvCxnSpPr>
            <a:endCxn id="263" idx="1"/>
          </p:cNvCxnSpPr>
          <p:nvPr/>
        </p:nvCxnSpPr>
        <p:spPr>
          <a:xfrm rot="10800000" flipH="1">
            <a:off x="1455979" y="3181450"/>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265" name="Shape 265"/>
          <p:cNvCxnSpPr/>
          <p:nvPr/>
        </p:nvCxnSpPr>
        <p:spPr>
          <a:xfrm>
            <a:off x="3302039" y="3021812"/>
            <a:ext cx="1682400" cy="0"/>
          </a:xfrm>
          <a:prstGeom prst="straightConnector1">
            <a:avLst/>
          </a:prstGeom>
          <a:noFill/>
          <a:ln w="15875" cap="flat" cmpd="sng">
            <a:solidFill>
              <a:schemeClr val="dk1"/>
            </a:solidFill>
            <a:prstDash val="solid"/>
            <a:round/>
            <a:headEnd type="none" w="med" len="med"/>
            <a:tailEnd type="none" w="med" len="med"/>
          </a:ln>
        </p:spPr>
      </p:cxnSp>
      <p:cxnSp>
        <p:nvCxnSpPr>
          <p:cNvPr id="266" name="Shape 266"/>
          <p:cNvCxnSpPr/>
          <p:nvPr/>
        </p:nvCxnSpPr>
        <p:spPr>
          <a:xfrm>
            <a:off x="1455892" y="1380281"/>
            <a:ext cx="0" cy="1809600"/>
          </a:xfrm>
          <a:prstGeom prst="straightConnector1">
            <a:avLst/>
          </a:prstGeom>
          <a:noFill/>
          <a:ln w="15875" cap="flat" cmpd="sng">
            <a:solidFill>
              <a:schemeClr val="dk1"/>
            </a:solidFill>
            <a:prstDash val="solid"/>
            <a:round/>
            <a:headEnd type="none" w="med" len="med"/>
            <a:tailEnd type="none" w="med" len="med"/>
          </a:ln>
        </p:spPr>
      </p:cxnSp>
      <p:sp>
        <p:nvSpPr>
          <p:cNvPr id="267" name="Shape 267"/>
          <p:cNvSpPr txBox="1"/>
          <p:nvPr/>
        </p:nvSpPr>
        <p:spPr>
          <a:xfrm>
            <a:off x="2131650" y="4334875"/>
            <a:ext cx="4880700" cy="569400"/>
          </a:xfrm>
          <a:prstGeom prst="rect">
            <a:avLst/>
          </a:prstGeom>
          <a:noFill/>
          <a:ln>
            <a:noFill/>
          </a:ln>
        </p:spPr>
        <p:txBody>
          <a:bodyPr lIns="91425" tIns="91425" rIns="91425" bIns="91425" anchor="t" anchorCtr="0">
            <a:noAutofit/>
          </a:bodyPr>
          <a:lstStyle/>
          <a:p>
            <a:pPr lvl="0">
              <a:spcBef>
                <a:spcPts val="0"/>
              </a:spcBef>
              <a:buNone/>
            </a:pPr>
            <a:r>
              <a:rPr lang="en" sz="2400"/>
              <a:t>Loss =</a:t>
            </a:r>
            <a:r>
              <a:rPr lang="en" sz="2400">
                <a:solidFill>
                  <a:srgbClr val="FF0000"/>
                </a:solidFill>
              </a:rPr>
              <a:t> Soft_Loss </a:t>
            </a:r>
            <a:r>
              <a:rPr lang="en" sz="2400"/>
              <a:t>+</a:t>
            </a:r>
            <a:r>
              <a:rPr lang="en" sz="2400">
                <a:solidFill>
                  <a:srgbClr val="FF0000"/>
                </a:solidFill>
              </a:rPr>
              <a:t> </a:t>
            </a:r>
            <a:r>
              <a:rPr lang="en" sz="2400"/>
              <a: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p:nvPr/>
        </p:nvSpPr>
        <p:spPr>
          <a:xfrm>
            <a:off x="6132869" y="3207280"/>
            <a:ext cx="1791900" cy="422399"/>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b="0" i="0" u="none" strike="noStrike" cap="none">
                <a:solidFill>
                  <a:srgbClr val="00B050"/>
                </a:solidFill>
                <a:latin typeface="Calibri"/>
                <a:ea typeface="Calibri"/>
                <a:cs typeface="Calibri"/>
                <a:sym typeface="Calibri"/>
              </a:rPr>
              <a:t>Cross entropy</a:t>
            </a:r>
          </a:p>
        </p:txBody>
      </p:sp>
      <p:sp>
        <p:nvSpPr>
          <p:cNvPr id="273" name="Shape 273"/>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74" name="Shape 274"/>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Training Process</a:t>
            </a:r>
          </a:p>
        </p:txBody>
      </p:sp>
      <p:sp>
        <p:nvSpPr>
          <p:cNvPr id="275" name="Shape 275"/>
          <p:cNvSpPr/>
          <p:nvPr/>
        </p:nvSpPr>
        <p:spPr>
          <a:xfrm>
            <a:off x="1664976" y="884675"/>
            <a:ext cx="3071399"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276" name="Shape 276"/>
          <p:cNvSpPr/>
          <p:nvPr/>
        </p:nvSpPr>
        <p:spPr>
          <a:xfrm>
            <a:off x="332747" y="11139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277" name="Shape 277"/>
          <p:cNvCxnSpPr/>
          <p:nvPr/>
        </p:nvCxnSpPr>
        <p:spPr>
          <a:xfrm>
            <a:off x="1207770" y="13802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78" name="Shape 278"/>
          <p:cNvSpPr txBox="1">
            <a:spLocks noGrp="1"/>
          </p:cNvSpPr>
          <p:nvPr>
            <p:ph type="body" idx="1"/>
          </p:nvPr>
        </p:nvSpPr>
        <p:spPr>
          <a:xfrm>
            <a:off x="248254" y="37629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2.2.  Train student model on ground truth label</a:t>
            </a:r>
          </a:p>
        </p:txBody>
      </p:sp>
      <p:sp>
        <p:nvSpPr>
          <p:cNvPr id="279" name="Shape 279"/>
          <p:cNvSpPr/>
          <p:nvPr/>
        </p:nvSpPr>
        <p:spPr>
          <a:xfrm>
            <a:off x="5184710" y="1079733"/>
            <a:ext cx="10488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80" name="Shape 280"/>
          <p:cNvCxnSpPr/>
          <p:nvPr/>
        </p:nvCxnSpPr>
        <p:spPr>
          <a:xfrm>
            <a:off x="4736360" y="13802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81" name="Shape 281"/>
          <p:cNvSpPr/>
          <p:nvPr/>
        </p:nvSpPr>
        <p:spPr>
          <a:xfrm>
            <a:off x="7792281" y="3107871"/>
            <a:ext cx="911700" cy="5295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Label</a:t>
            </a:r>
          </a:p>
        </p:txBody>
      </p:sp>
      <p:cxnSp>
        <p:nvCxnSpPr>
          <p:cNvPr id="282" name="Shape 282"/>
          <p:cNvCxnSpPr/>
          <p:nvPr/>
        </p:nvCxnSpPr>
        <p:spPr>
          <a:xfrm>
            <a:off x="6233467" y="3216123"/>
            <a:ext cx="1558799" cy="0"/>
          </a:xfrm>
          <a:prstGeom prst="straightConnector1">
            <a:avLst/>
          </a:prstGeom>
          <a:noFill/>
          <a:ln w="15875" cap="flat" cmpd="sng">
            <a:solidFill>
              <a:srgbClr val="202020"/>
            </a:solidFill>
            <a:prstDash val="solid"/>
            <a:round/>
            <a:headEnd type="none" w="med" len="med"/>
            <a:tailEnd type="triangle" w="lg" len="lg"/>
          </a:ln>
        </p:spPr>
      </p:cxnSp>
      <p:cxnSp>
        <p:nvCxnSpPr>
          <p:cNvPr id="283" name="Shape 283"/>
          <p:cNvCxnSpPr/>
          <p:nvPr/>
        </p:nvCxnSpPr>
        <p:spPr>
          <a:xfrm rot="10800000">
            <a:off x="6225646" y="3539783"/>
            <a:ext cx="1558800" cy="0"/>
          </a:xfrm>
          <a:prstGeom prst="straightConnector1">
            <a:avLst/>
          </a:prstGeom>
          <a:noFill/>
          <a:ln w="15875" cap="flat" cmpd="sng">
            <a:solidFill>
              <a:srgbClr val="00B050"/>
            </a:solidFill>
            <a:prstDash val="solid"/>
            <a:round/>
            <a:headEnd type="none" w="med" len="med"/>
            <a:tailEnd type="triangle" w="lg" len="lg"/>
          </a:ln>
        </p:spPr>
      </p:cxnSp>
      <p:sp>
        <p:nvSpPr>
          <p:cNvPr id="284" name="Shape 284"/>
          <p:cNvSpPr/>
          <p:nvPr/>
        </p:nvSpPr>
        <p:spPr>
          <a:xfrm>
            <a:off x="5185725" y="3107875"/>
            <a:ext cx="1048800" cy="5295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85" name="Shape 285"/>
          <p:cNvCxnSpPr/>
          <p:nvPr/>
        </p:nvCxnSpPr>
        <p:spPr>
          <a:xfrm>
            <a:off x="3297051" y="3380321"/>
            <a:ext cx="1896600" cy="0"/>
          </a:xfrm>
          <a:prstGeom prst="straightConnector1">
            <a:avLst/>
          </a:prstGeom>
          <a:noFill/>
          <a:ln w="15875" cap="flat" cmpd="sng">
            <a:solidFill>
              <a:srgbClr val="202020"/>
            </a:solidFill>
            <a:prstDash val="solid"/>
            <a:round/>
            <a:headEnd type="none" w="med" len="med"/>
            <a:tailEnd type="triangle" w="lg" len="lg"/>
          </a:ln>
        </p:spPr>
      </p:cxnSp>
      <p:sp>
        <p:nvSpPr>
          <p:cNvPr id="286" name="Shape 286"/>
          <p:cNvSpPr/>
          <p:nvPr/>
        </p:nvSpPr>
        <p:spPr>
          <a:xfrm>
            <a:off x="5193549" y="2005300"/>
            <a:ext cx="10629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87" name="Shape 287"/>
          <p:cNvCxnSpPr/>
          <p:nvPr/>
        </p:nvCxnSpPr>
        <p:spPr>
          <a:xfrm>
            <a:off x="4971350" y="2290660"/>
            <a:ext cx="228600" cy="0"/>
          </a:xfrm>
          <a:prstGeom prst="straightConnector1">
            <a:avLst/>
          </a:prstGeom>
          <a:noFill/>
          <a:ln w="15875" cap="flat" cmpd="sng">
            <a:solidFill>
              <a:srgbClr val="202020"/>
            </a:solidFill>
            <a:prstDash val="solid"/>
            <a:round/>
            <a:headEnd type="none" w="med" len="med"/>
            <a:tailEnd type="triangle" w="lg" len="lg"/>
          </a:ln>
        </p:spPr>
      </p:cxnSp>
      <p:cxnSp>
        <p:nvCxnSpPr>
          <p:cNvPr id="288" name="Shape 288"/>
          <p:cNvCxnSpPr/>
          <p:nvPr/>
        </p:nvCxnSpPr>
        <p:spPr>
          <a:xfrm>
            <a:off x="4978969" y="2286850"/>
            <a:ext cx="0" cy="738900"/>
          </a:xfrm>
          <a:prstGeom prst="straightConnector1">
            <a:avLst/>
          </a:prstGeom>
          <a:noFill/>
          <a:ln w="15875" cap="flat" cmpd="sng">
            <a:solidFill>
              <a:schemeClr val="dk1"/>
            </a:solidFill>
            <a:prstDash val="solid"/>
            <a:round/>
            <a:headEnd type="none" w="med" len="med"/>
            <a:tailEnd type="none" w="med" len="med"/>
          </a:ln>
        </p:spPr>
      </p:cxnSp>
      <p:sp>
        <p:nvSpPr>
          <p:cNvPr id="289" name="Shape 289"/>
          <p:cNvSpPr/>
          <p:nvPr/>
        </p:nvSpPr>
        <p:spPr>
          <a:xfrm>
            <a:off x="6112885" y="1953726"/>
            <a:ext cx="1791900" cy="422400"/>
          </a:xfrm>
          <a:prstGeom prst="rect">
            <a:avLst/>
          </a:prstGeom>
          <a:noFill/>
          <a:ln w="9525" cap="flat" cmpd="sng">
            <a:solidFill>
              <a:srgbClr val="FF0000">
                <a:alpha val="0"/>
              </a:srgbClr>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1500" b="0" i="0" u="none" strike="noStrike" cap="none">
                <a:solidFill>
                  <a:srgbClr val="FF0000"/>
                </a:solidFill>
                <a:latin typeface="Calibri"/>
                <a:ea typeface="Calibri"/>
                <a:cs typeface="Calibri"/>
                <a:sym typeface="Calibri"/>
              </a:rPr>
              <a:t>Cross entropy</a:t>
            </a:r>
          </a:p>
        </p:txBody>
      </p:sp>
      <p:cxnSp>
        <p:nvCxnSpPr>
          <p:cNvPr id="290" name="Shape 290"/>
          <p:cNvCxnSpPr/>
          <p:nvPr/>
        </p:nvCxnSpPr>
        <p:spPr>
          <a:xfrm rot="10800000">
            <a:off x="6256881" y="2286850"/>
            <a:ext cx="1535400" cy="0"/>
          </a:xfrm>
          <a:prstGeom prst="straightConnector1">
            <a:avLst/>
          </a:prstGeom>
          <a:noFill/>
          <a:ln w="15875" cap="flat" cmpd="sng">
            <a:solidFill>
              <a:srgbClr val="FF0000"/>
            </a:solidFill>
            <a:prstDash val="solid"/>
            <a:round/>
            <a:headEnd type="none" w="med" len="med"/>
            <a:tailEnd type="triangle" w="lg" len="lg"/>
          </a:ln>
        </p:spPr>
      </p:cxnSp>
      <p:cxnSp>
        <p:nvCxnSpPr>
          <p:cNvPr id="291" name="Shape 291"/>
          <p:cNvCxnSpPr/>
          <p:nvPr/>
        </p:nvCxnSpPr>
        <p:spPr>
          <a:xfrm>
            <a:off x="7784446" y="1376471"/>
            <a:ext cx="0" cy="910500"/>
          </a:xfrm>
          <a:prstGeom prst="straightConnector1">
            <a:avLst/>
          </a:prstGeom>
          <a:noFill/>
          <a:ln w="15875" cap="flat" cmpd="sng">
            <a:solidFill>
              <a:srgbClr val="FF0000"/>
            </a:solidFill>
            <a:prstDash val="solid"/>
            <a:round/>
            <a:headEnd type="none" w="med" len="med"/>
            <a:tailEnd type="none" w="med" len="med"/>
          </a:ln>
        </p:spPr>
      </p:cxnSp>
      <p:cxnSp>
        <p:nvCxnSpPr>
          <p:cNvPr id="292" name="Shape 292"/>
          <p:cNvCxnSpPr/>
          <p:nvPr/>
        </p:nvCxnSpPr>
        <p:spPr>
          <a:xfrm>
            <a:off x="6233467" y="1376471"/>
            <a:ext cx="1551000" cy="0"/>
          </a:xfrm>
          <a:prstGeom prst="straightConnector1">
            <a:avLst/>
          </a:prstGeom>
          <a:noFill/>
          <a:ln w="15875" cap="flat" cmpd="sng">
            <a:solidFill>
              <a:srgbClr val="FF0000"/>
            </a:solidFill>
            <a:prstDash val="solid"/>
            <a:round/>
            <a:headEnd type="none" w="med" len="med"/>
            <a:tailEnd type="none" w="med" len="med"/>
          </a:ln>
        </p:spPr>
      </p:cxnSp>
      <p:sp>
        <p:nvSpPr>
          <p:cNvPr id="293" name="Shape 293"/>
          <p:cNvSpPr/>
          <p:nvPr/>
        </p:nvSpPr>
        <p:spPr>
          <a:xfrm>
            <a:off x="1662379" y="2809450"/>
            <a:ext cx="16398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294" name="Shape 294"/>
          <p:cNvCxnSpPr>
            <a:endCxn id="293" idx="1"/>
          </p:cNvCxnSpPr>
          <p:nvPr/>
        </p:nvCxnSpPr>
        <p:spPr>
          <a:xfrm rot="10800000" flipH="1">
            <a:off x="1455979" y="3181450"/>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295" name="Shape 295"/>
          <p:cNvCxnSpPr/>
          <p:nvPr/>
        </p:nvCxnSpPr>
        <p:spPr>
          <a:xfrm>
            <a:off x="3302039" y="3021812"/>
            <a:ext cx="1682400" cy="0"/>
          </a:xfrm>
          <a:prstGeom prst="straightConnector1">
            <a:avLst/>
          </a:prstGeom>
          <a:noFill/>
          <a:ln w="15875" cap="flat" cmpd="sng">
            <a:solidFill>
              <a:schemeClr val="dk1"/>
            </a:solidFill>
            <a:prstDash val="solid"/>
            <a:round/>
            <a:headEnd type="none" w="med" len="med"/>
            <a:tailEnd type="none" w="med" len="med"/>
          </a:ln>
        </p:spPr>
      </p:cxnSp>
      <p:cxnSp>
        <p:nvCxnSpPr>
          <p:cNvPr id="296" name="Shape 296"/>
          <p:cNvCxnSpPr/>
          <p:nvPr/>
        </p:nvCxnSpPr>
        <p:spPr>
          <a:xfrm>
            <a:off x="1455892" y="1380281"/>
            <a:ext cx="0" cy="1809600"/>
          </a:xfrm>
          <a:prstGeom prst="straightConnector1">
            <a:avLst/>
          </a:prstGeom>
          <a:noFill/>
          <a:ln w="15875" cap="flat" cmpd="sng">
            <a:solidFill>
              <a:schemeClr val="dk1"/>
            </a:solidFill>
            <a:prstDash val="solid"/>
            <a:round/>
            <a:headEnd type="none" w="med" len="med"/>
            <a:tailEnd type="none" w="med" len="med"/>
          </a:ln>
        </p:spPr>
      </p:cxnSp>
      <p:sp>
        <p:nvSpPr>
          <p:cNvPr id="297" name="Shape 297"/>
          <p:cNvSpPr txBox="1"/>
          <p:nvPr/>
        </p:nvSpPr>
        <p:spPr>
          <a:xfrm>
            <a:off x="2131650" y="4334875"/>
            <a:ext cx="4880700" cy="569400"/>
          </a:xfrm>
          <a:prstGeom prst="rect">
            <a:avLst/>
          </a:prstGeom>
          <a:noFill/>
          <a:ln>
            <a:noFill/>
          </a:ln>
        </p:spPr>
        <p:txBody>
          <a:bodyPr lIns="91425" tIns="91425" rIns="91425" bIns="91425" anchor="t" anchorCtr="0">
            <a:noAutofit/>
          </a:bodyPr>
          <a:lstStyle/>
          <a:p>
            <a:pPr lvl="0" rtl="0">
              <a:spcBef>
                <a:spcPts val="0"/>
              </a:spcBef>
              <a:buNone/>
            </a:pPr>
            <a:r>
              <a:rPr lang="en" sz="2400"/>
              <a:t>Loss = </a:t>
            </a:r>
            <a:r>
              <a:rPr lang="en" sz="2400">
                <a:solidFill>
                  <a:srgbClr val="FF0000"/>
                </a:solidFill>
              </a:rPr>
              <a:t>Soft_Loss </a:t>
            </a:r>
            <a:r>
              <a:rPr lang="en" sz="2400"/>
              <a:t>+</a:t>
            </a:r>
            <a:r>
              <a:rPr lang="en" sz="2400">
                <a:solidFill>
                  <a:srgbClr val="FF0000"/>
                </a:solidFill>
              </a:rPr>
              <a:t> </a:t>
            </a:r>
            <a:r>
              <a:rPr lang="en" sz="2400">
                <a:solidFill>
                  <a:srgbClr val="00B050"/>
                </a:solidFill>
                <a:latin typeface="Times New Roman"/>
                <a:ea typeface="Times New Roman"/>
                <a:cs typeface="Times New Roman"/>
                <a:sym typeface="Times New Roman"/>
              </a:rPr>
              <a:t>λ </a:t>
            </a:r>
            <a:r>
              <a:rPr lang="en" sz="2400">
                <a:solidFill>
                  <a:srgbClr val="00B050"/>
                </a:solidFill>
              </a:rPr>
              <a:t>Hard_Loss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Experimental Setup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08" name="Shape 108"/>
          <p:cNvSpPr txBox="1">
            <a:spLocks noGrp="1"/>
          </p:cNvSpPr>
          <p:nvPr>
            <p:ph type="title"/>
          </p:nvPr>
        </p:nvSpPr>
        <p:spPr>
          <a:xfrm>
            <a:off x="248254" y="722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a:solidFill>
                  <a:schemeClr val="lt1"/>
                </a:solidFill>
              </a:rPr>
              <a:t>Pedestrian Detection</a:t>
            </a:r>
          </a:p>
        </p:txBody>
      </p:sp>
      <p:sp>
        <p:nvSpPr>
          <p:cNvPr id="109" name="Shape 109"/>
          <p:cNvSpPr txBox="1">
            <a:spLocks noGrp="1"/>
          </p:cNvSpPr>
          <p:nvPr>
            <p:ph type="body" idx="1"/>
          </p:nvPr>
        </p:nvSpPr>
        <p:spPr>
          <a:xfrm>
            <a:off x="268750" y="1212477"/>
            <a:ext cx="4139100" cy="22458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Pedestrian detection is a well-studied problem!</a:t>
            </a:r>
          </a:p>
          <a:p>
            <a:pPr marL="0" marR="0" lvl="0" indent="0" algn="l" rtl="0">
              <a:lnSpc>
                <a:spcPct val="115000"/>
              </a:lnSpc>
              <a:spcBef>
                <a:spcPts val="0"/>
              </a:spcBef>
              <a:spcAft>
                <a:spcPts val="0"/>
              </a:spcAft>
              <a:buClr>
                <a:schemeClr val="dk2"/>
              </a:buClr>
              <a:buSzPct val="25000"/>
              <a:buFont typeface="Arial"/>
              <a:buNone/>
            </a:pPr>
            <a:endParaRPr sz="1000">
              <a:solidFill>
                <a:srgbClr val="000000"/>
              </a:solidFill>
            </a:endParaRPr>
          </a:p>
          <a:p>
            <a:pPr marL="457200" marR="0" lvl="0" indent="-342900" algn="l" rtl="0">
              <a:lnSpc>
                <a:spcPct val="115000"/>
              </a:lnSpc>
              <a:spcBef>
                <a:spcPts val="0"/>
              </a:spcBef>
              <a:spcAft>
                <a:spcPts val="0"/>
              </a:spcAft>
              <a:buClr>
                <a:srgbClr val="000000"/>
              </a:buClr>
              <a:buSzPct val="100000"/>
              <a:buChar char="-"/>
            </a:pPr>
            <a:r>
              <a:rPr lang="en">
                <a:solidFill>
                  <a:srgbClr val="000000"/>
                </a:solidFill>
              </a:rPr>
              <a:t>Over 50 different approaches have been evaluated on Caltech</a:t>
            </a:r>
          </a:p>
          <a:p>
            <a:pPr marR="0" lvl="0" algn="l" rtl="0">
              <a:lnSpc>
                <a:spcPct val="115000"/>
              </a:lnSpc>
              <a:spcBef>
                <a:spcPts val="0"/>
              </a:spcBef>
              <a:spcAft>
                <a:spcPts val="0"/>
              </a:spcAft>
              <a:buNone/>
            </a:pPr>
            <a:endParaRPr sz="600">
              <a:solidFill>
                <a:srgbClr val="000000"/>
              </a:solidFill>
            </a:endParaRPr>
          </a:p>
          <a:p>
            <a:pPr marL="457200" marR="0" lvl="0" indent="-342900" algn="l" rtl="0">
              <a:lnSpc>
                <a:spcPct val="115000"/>
              </a:lnSpc>
              <a:spcBef>
                <a:spcPts val="0"/>
              </a:spcBef>
              <a:spcAft>
                <a:spcPts val="0"/>
              </a:spcAft>
              <a:buClr>
                <a:srgbClr val="000000"/>
              </a:buClr>
              <a:buSzPct val="100000"/>
              <a:buChar char="-"/>
            </a:pPr>
            <a:r>
              <a:rPr lang="en">
                <a:solidFill>
                  <a:srgbClr val="000000"/>
                </a:solidFill>
              </a:rPr>
              <a:t>Only 10% log-average miss rate (lower is better)</a:t>
            </a:r>
          </a:p>
        </p:txBody>
      </p:sp>
      <p:pic>
        <p:nvPicPr>
          <p:cNvPr id="110" name="Shape 110"/>
          <p:cNvPicPr preferRelativeResize="0"/>
          <p:nvPr/>
        </p:nvPicPr>
        <p:blipFill>
          <a:blip r:embed="rId3">
            <a:alphaModFix/>
          </a:blip>
          <a:stretch>
            <a:fillRect/>
          </a:stretch>
        </p:blipFill>
        <p:spPr>
          <a:xfrm>
            <a:off x="4412750" y="1212475"/>
            <a:ext cx="4356098" cy="3551626"/>
          </a:xfrm>
          <a:prstGeom prst="rect">
            <a:avLst/>
          </a:prstGeom>
          <a:noFill/>
          <a:ln>
            <a:noFill/>
          </a:ln>
        </p:spPr>
      </p:pic>
      <p:sp>
        <p:nvSpPr>
          <p:cNvPr id="111" name="Shape 111"/>
          <p:cNvSpPr txBox="1"/>
          <p:nvPr/>
        </p:nvSpPr>
        <p:spPr>
          <a:xfrm>
            <a:off x="5079850" y="850300"/>
            <a:ext cx="3599100" cy="6060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000" b="0" i="0" u="none" strike="noStrike" cap="none">
                <a:solidFill>
                  <a:srgbClr val="000000"/>
                </a:solidFill>
                <a:latin typeface="Arial"/>
                <a:ea typeface="Arial"/>
                <a:cs typeface="Arial"/>
                <a:sym typeface="Arial"/>
              </a:rPr>
              <a:t>Caltech Dataset (Reasonable)</a:t>
            </a:r>
          </a:p>
        </p:txBody>
      </p:sp>
      <p:sp>
        <p:nvSpPr>
          <p:cNvPr id="112" name="Shape 112"/>
          <p:cNvSpPr txBox="1"/>
          <p:nvPr/>
        </p:nvSpPr>
        <p:spPr>
          <a:xfrm>
            <a:off x="3717149" y="4801575"/>
            <a:ext cx="54270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Pedestrian Detection: An Evaluation of the State of the Art, </a:t>
            </a:r>
            <a:r>
              <a:rPr lang="en" sz="1200" i="1">
                <a:solidFill>
                  <a:srgbClr val="999999"/>
                </a:solidFill>
              </a:rPr>
              <a:t>Dollár, et al., 2012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Shape 307"/>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08" name="Shape 308"/>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09" name="Shape 309"/>
          <p:cNvSpPr txBox="1"/>
          <p:nvPr/>
        </p:nvSpPr>
        <p:spPr>
          <a:xfrm>
            <a:off x="248254" y="630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400">
                <a:solidFill>
                  <a:schemeClr val="lt1"/>
                </a:solidFill>
              </a:rPr>
              <a:t>Baseline: AlexNet+SCF </a:t>
            </a:r>
          </a:p>
        </p:txBody>
      </p:sp>
      <p:sp>
        <p:nvSpPr>
          <p:cNvPr id="310" name="Shape 310"/>
          <p:cNvSpPr txBox="1">
            <a:spLocks noGrp="1"/>
          </p:cNvSpPr>
          <p:nvPr>
            <p:ph type="body" idx="1"/>
          </p:nvPr>
        </p:nvSpPr>
        <p:spPr>
          <a:xfrm>
            <a:off x="403525" y="754725"/>
            <a:ext cx="7884300" cy="34977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00000"/>
              <a:buFont typeface="Arial"/>
              <a:buChar char="-"/>
            </a:pPr>
            <a:r>
              <a:rPr lang="en">
                <a:solidFill>
                  <a:srgbClr val="000000"/>
                </a:solidFill>
              </a:rPr>
              <a:t>Taking a Deeper Look at Pedestrians, </a:t>
            </a:r>
            <a:r>
              <a:rPr lang="en" i="1">
                <a:solidFill>
                  <a:srgbClr val="666666"/>
                </a:solidFill>
              </a:rPr>
              <a:t>Hosang et al. 2015</a:t>
            </a:r>
          </a:p>
          <a:p>
            <a:pPr marL="914400" lvl="1" indent="-228600" rtl="0">
              <a:spcBef>
                <a:spcPts val="1600"/>
              </a:spcBef>
              <a:spcAft>
                <a:spcPts val="0"/>
              </a:spcAft>
              <a:buClr>
                <a:schemeClr val="dk1"/>
              </a:buClr>
            </a:pPr>
            <a:r>
              <a:rPr lang="en">
                <a:solidFill>
                  <a:schemeClr val="dk1"/>
                </a:solidFill>
              </a:rPr>
              <a:t>Open-source region proposal on GPU - SquaresChnFtrs</a:t>
            </a:r>
            <a:br>
              <a:rPr lang="en">
                <a:solidFill>
                  <a:schemeClr val="dk1"/>
                </a:solidFill>
              </a:rPr>
            </a:br>
            <a:r>
              <a:rPr lang="en">
                <a:solidFill>
                  <a:schemeClr val="dk1"/>
                </a:solidFill>
              </a:rPr>
              <a:t>(Ten years of pedestrian detection, what have we learned? </a:t>
            </a:r>
            <a:r>
              <a:rPr lang="en" i="1">
                <a:solidFill>
                  <a:srgbClr val="666666"/>
                </a:solidFill>
              </a:rPr>
              <a:t>Benenson et al. 2014</a:t>
            </a:r>
            <a:r>
              <a:rPr lang="en">
                <a:solidFill>
                  <a:srgbClr val="000000"/>
                </a:solidFill>
              </a:rPr>
              <a:t>)</a:t>
            </a:r>
          </a:p>
          <a:p>
            <a:pPr marL="914400" lvl="1" indent="-228600" rtl="0">
              <a:spcBef>
                <a:spcPts val="1600"/>
              </a:spcBef>
              <a:spcAft>
                <a:spcPts val="0"/>
              </a:spcAft>
              <a:buClr>
                <a:schemeClr val="dk1"/>
              </a:buClr>
            </a:pPr>
            <a:r>
              <a:rPr lang="en">
                <a:solidFill>
                  <a:schemeClr val="dk1"/>
                </a:solidFill>
              </a:rPr>
              <a:t>AlexNet to classify patches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pic>
        <p:nvPicPr>
          <p:cNvPr id="315" name="Shape 315" descr="caltech.png"/>
          <p:cNvPicPr preferRelativeResize="0"/>
          <p:nvPr/>
        </p:nvPicPr>
        <p:blipFill rotWithShape="1">
          <a:blip r:embed="rId3">
            <a:alphaModFix/>
          </a:blip>
          <a:srcRect r="17925"/>
          <a:stretch/>
        </p:blipFill>
        <p:spPr>
          <a:xfrm>
            <a:off x="-41375" y="1000074"/>
            <a:ext cx="5532600" cy="3823200"/>
          </a:xfrm>
          <a:prstGeom prst="rect">
            <a:avLst/>
          </a:prstGeom>
          <a:noFill/>
          <a:ln>
            <a:noFill/>
          </a:ln>
        </p:spPr>
      </p:pic>
      <p:graphicFrame>
        <p:nvGraphicFramePr>
          <p:cNvPr id="316" name="Shape 316"/>
          <p:cNvGraphicFramePr/>
          <p:nvPr/>
        </p:nvGraphicFramePr>
        <p:xfrm>
          <a:off x="5653085" y="2499750"/>
          <a:ext cx="3289400" cy="1774680"/>
        </p:xfrm>
        <a:graphic>
          <a:graphicData uri="http://schemas.openxmlformats.org/drawingml/2006/table">
            <a:tbl>
              <a:tblPr>
                <a:noFill/>
                <a:tableStyleId>{DEE6A101-EA53-48C7-B4D7-0239E4052E6D}</a:tableStyleId>
              </a:tblPr>
              <a:tblGrid>
                <a:gridCol w="1631225">
                  <a:extLst>
                    <a:ext uri="{9D8B030D-6E8A-4147-A177-3AD203B41FA5}">
                      <a16:colId xmlns:a16="http://schemas.microsoft.com/office/drawing/2014/main" val="20000"/>
                    </a:ext>
                  </a:extLst>
                </a:gridCol>
                <a:gridCol w="825825">
                  <a:extLst>
                    <a:ext uri="{9D8B030D-6E8A-4147-A177-3AD203B41FA5}">
                      <a16:colId xmlns:a16="http://schemas.microsoft.com/office/drawing/2014/main" val="20001"/>
                    </a:ext>
                  </a:extLst>
                </a:gridCol>
                <a:gridCol w="832350">
                  <a:extLst>
                    <a:ext uri="{9D8B030D-6E8A-4147-A177-3AD203B41FA5}">
                      <a16:colId xmlns:a16="http://schemas.microsoft.com/office/drawing/2014/main" val="20002"/>
                    </a:ext>
                  </a:extLst>
                </a:gridCol>
              </a:tblGrid>
              <a:tr h="616500">
                <a:tc>
                  <a:txBody>
                    <a:bodyPr/>
                    <a:lstStyle/>
                    <a:p>
                      <a:pPr marL="0" marR="0" lvl="0" indent="0" algn="l" rtl="0">
                        <a:lnSpc>
                          <a:spcPct val="100000"/>
                        </a:lnSpc>
                        <a:spcBef>
                          <a:spcPts val="0"/>
                        </a:spcBef>
                        <a:spcAft>
                          <a:spcPts val="0"/>
                        </a:spcAft>
                        <a:buClr>
                          <a:srgbClr val="000000"/>
                        </a:buClr>
                        <a:buSzPct val="25000"/>
                        <a:buFont typeface="Arial"/>
                        <a:buNone/>
                      </a:pPr>
                      <a:r>
                        <a:rPr lang="en" sz="1400" b="1" u="none" strike="noStrike" cap="none"/>
                        <a:t>             </a:t>
                      </a:r>
                      <a:r>
                        <a:rPr lang="en" b="1"/>
                        <a:t>  </a:t>
                      </a:r>
                      <a:r>
                        <a:rPr lang="en" sz="1400" b="1" u="none" strike="noStrike" cap="none"/>
                        <a:t>Patches</a:t>
                      </a:r>
                    </a:p>
                    <a:p>
                      <a:pPr marL="0" marR="0" lvl="0" indent="0" algn="l" rtl="0">
                        <a:lnSpc>
                          <a:spcPct val="100000"/>
                        </a:lnSpc>
                        <a:spcBef>
                          <a:spcPts val="0"/>
                        </a:spcBef>
                        <a:spcAft>
                          <a:spcPts val="0"/>
                        </a:spcAft>
                        <a:buClr>
                          <a:srgbClr val="000000"/>
                        </a:buClr>
                        <a:buSzPct val="25000"/>
                        <a:buFont typeface="Arial"/>
                        <a:buNone/>
                      </a:pPr>
                      <a:r>
                        <a:rPr lang="en" b="1"/>
                        <a:t>      Set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b="1" u="none" strike="noStrike" cap="none"/>
                        <a:t>Pos</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b="1" u="none" strike="noStrike" cap="none"/>
                        <a:t>Neg</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marR="0" lvl="0" indent="0" algn="l" rtl="0">
                        <a:lnSpc>
                          <a:spcPct val="100000"/>
                        </a:lnSpc>
                        <a:spcBef>
                          <a:spcPts val="0"/>
                        </a:spcBef>
                        <a:spcAft>
                          <a:spcPts val="0"/>
                        </a:spcAft>
                        <a:buClr>
                          <a:srgbClr val="000000"/>
                        </a:buClr>
                        <a:buSzPct val="25000"/>
                        <a:buFont typeface="Arial"/>
                        <a:buNone/>
                      </a:pPr>
                      <a:r>
                        <a:rPr lang="en" sz="1400" b="1" u="none" strike="noStrike" cap="none"/>
                        <a:t>Training</a:t>
                      </a:r>
                    </a:p>
                    <a:p>
                      <a:pPr marL="0" marR="0" lvl="0" indent="0" algn="l" rtl="0">
                        <a:lnSpc>
                          <a:spcPct val="100000"/>
                        </a:lnSpc>
                        <a:spcBef>
                          <a:spcPts val="0"/>
                        </a:spcBef>
                        <a:spcAft>
                          <a:spcPts val="0"/>
                        </a:spcAft>
                        <a:buClr>
                          <a:srgbClr val="000000"/>
                        </a:buClr>
                        <a:buSzPct val="25000"/>
                        <a:buFont typeface="Arial"/>
                        <a:buNone/>
                      </a:pPr>
                      <a:r>
                        <a:rPr lang="en" sz="1200"/>
                        <a:t>(Every 3 frames)</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a:t>31,129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u="none" strike="noStrike" cap="none"/>
                        <a:t>7</a:t>
                      </a:r>
                      <a:r>
                        <a:rPr lang="en"/>
                        <a:t>4</a:t>
                      </a:r>
                      <a:r>
                        <a:rPr lang="en" sz="1400" u="none" strike="noStrike" cap="none"/>
                        <a:t>8,</a:t>
                      </a:r>
                      <a:r>
                        <a:rPr lang="en"/>
                        <a:t>139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marR="0" lvl="0" indent="0" algn="l" rtl="0">
                        <a:lnSpc>
                          <a:spcPct val="100000"/>
                        </a:lnSpc>
                        <a:spcBef>
                          <a:spcPts val="0"/>
                        </a:spcBef>
                        <a:spcAft>
                          <a:spcPts val="0"/>
                        </a:spcAft>
                        <a:buClr>
                          <a:schemeClr val="dk1"/>
                        </a:buClr>
                        <a:buSzPct val="25000"/>
                        <a:buFont typeface="Arial"/>
                        <a:buNone/>
                      </a:pPr>
                      <a:r>
                        <a:rPr lang="en" sz="1400" b="1" u="none" strike="noStrike" cap="none">
                          <a:solidFill>
                            <a:schemeClr val="dk1"/>
                          </a:solidFill>
                        </a:rPr>
                        <a:t>Testing </a:t>
                      </a:r>
                    </a:p>
                    <a:p>
                      <a:pPr marL="0" marR="0" lvl="0" indent="0" algn="l" rtl="0">
                        <a:lnSpc>
                          <a:spcPct val="100000"/>
                        </a:lnSpc>
                        <a:spcBef>
                          <a:spcPts val="0"/>
                        </a:spcBef>
                        <a:spcAft>
                          <a:spcPts val="0"/>
                        </a:spcAft>
                        <a:buClr>
                          <a:schemeClr val="dk1"/>
                        </a:buClr>
                        <a:buSzPct val="25000"/>
                        <a:buFont typeface="Arial"/>
                        <a:buNone/>
                      </a:pPr>
                      <a:r>
                        <a:rPr lang="en" sz="1200">
                          <a:solidFill>
                            <a:schemeClr val="dk1"/>
                          </a:solidFill>
                        </a:rPr>
                        <a:t>(Every 30 frames)</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u="none" strike="noStrike" cap="none"/>
                        <a:t>916</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u="none" strike="noStrike" cap="none"/>
                        <a:t>10,505</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cxnSp>
        <p:nvCxnSpPr>
          <p:cNvPr id="317" name="Shape 317"/>
          <p:cNvCxnSpPr/>
          <p:nvPr/>
        </p:nvCxnSpPr>
        <p:spPr>
          <a:xfrm>
            <a:off x="5653085" y="2499750"/>
            <a:ext cx="1642800" cy="618600"/>
          </a:xfrm>
          <a:prstGeom prst="straightConnector1">
            <a:avLst/>
          </a:prstGeom>
          <a:noFill/>
          <a:ln w="9525" cap="flat" cmpd="sng">
            <a:solidFill>
              <a:srgbClr val="000000"/>
            </a:solidFill>
            <a:prstDash val="solid"/>
            <a:round/>
            <a:headEnd type="none" w="med" len="med"/>
            <a:tailEnd type="none" w="med" len="med"/>
          </a:ln>
        </p:spPr>
      </p:cxnSp>
      <p:sp>
        <p:nvSpPr>
          <p:cNvPr id="318" name="Shape 318"/>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19" name="Shape 319"/>
          <p:cNvSpPr txBox="1"/>
          <p:nvPr/>
        </p:nvSpPr>
        <p:spPr>
          <a:xfrm>
            <a:off x="248254" y="-30079"/>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Input</a:t>
            </a:r>
          </a:p>
        </p:txBody>
      </p:sp>
      <p:sp>
        <p:nvSpPr>
          <p:cNvPr id="320" name="Shape 320"/>
          <p:cNvSpPr txBox="1"/>
          <p:nvPr/>
        </p:nvSpPr>
        <p:spPr>
          <a:xfrm>
            <a:off x="5522250" y="1294775"/>
            <a:ext cx="3501000" cy="735300"/>
          </a:xfrm>
          <a:prstGeom prst="rect">
            <a:avLst/>
          </a:prstGeom>
          <a:noFill/>
          <a:ln>
            <a:noFill/>
          </a:ln>
        </p:spPr>
        <p:txBody>
          <a:bodyPr lIns="91425" tIns="91425" rIns="91425" bIns="91425" anchor="t" anchorCtr="0">
            <a:noAutofit/>
          </a:bodyPr>
          <a:lstStyle/>
          <a:p>
            <a:pPr lvl="0" rtl="0">
              <a:spcBef>
                <a:spcPts val="0"/>
              </a:spcBef>
              <a:buNone/>
            </a:pPr>
            <a:r>
              <a:rPr lang="en" sz="1800"/>
              <a:t>Patches extracted by region proposal and resized to 224x224</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Shape 325"/>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Network Design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31" name="Shape 331"/>
          <p:cNvSpPr txBox="1"/>
          <p:nvPr/>
        </p:nvSpPr>
        <p:spPr>
          <a:xfrm>
            <a:off x="248254" y="85958"/>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300">
                <a:solidFill>
                  <a:schemeClr val="lt1"/>
                </a:solidFill>
              </a:rPr>
              <a:t>ResNet</a:t>
            </a:r>
          </a:p>
        </p:txBody>
      </p:sp>
      <p:sp>
        <p:nvSpPr>
          <p:cNvPr id="332" name="Shape 332"/>
          <p:cNvSpPr/>
          <p:nvPr/>
        </p:nvSpPr>
        <p:spPr>
          <a:xfrm>
            <a:off x="1694775" y="772250"/>
            <a:ext cx="9603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Conv </a:t>
            </a:r>
          </a:p>
        </p:txBody>
      </p:sp>
      <p:sp>
        <p:nvSpPr>
          <p:cNvPr id="333" name="Shape 333"/>
          <p:cNvSpPr/>
          <p:nvPr/>
        </p:nvSpPr>
        <p:spPr>
          <a:xfrm>
            <a:off x="1694775" y="1443475"/>
            <a:ext cx="9603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Max Pool</a:t>
            </a:r>
          </a:p>
        </p:txBody>
      </p:sp>
      <p:sp>
        <p:nvSpPr>
          <p:cNvPr id="334" name="Shape 334"/>
          <p:cNvSpPr/>
          <p:nvPr/>
        </p:nvSpPr>
        <p:spPr>
          <a:xfrm>
            <a:off x="972529" y="2114689"/>
            <a:ext cx="2404800" cy="931800"/>
          </a:xfrm>
          <a:prstGeom prst="rect">
            <a:avLst/>
          </a:prstGeom>
          <a:solidFill>
            <a:srgbClr val="99CCFF"/>
          </a:solidFill>
          <a:ln>
            <a:noFill/>
          </a:ln>
        </p:spPr>
        <p:txBody>
          <a:bodyPr lIns="91425" tIns="91425" rIns="91425" bIns="91425"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 sz="2500" b="0" i="0" u="none" strike="noStrike" cap="none">
                <a:solidFill>
                  <a:schemeClr val="lt1"/>
                </a:solidFill>
                <a:latin typeface="Arial"/>
                <a:ea typeface="Arial"/>
                <a:cs typeface="Arial"/>
                <a:sym typeface="Arial"/>
              </a:rPr>
              <a:t>Tower</a:t>
            </a:r>
          </a:p>
        </p:txBody>
      </p:sp>
      <p:sp>
        <p:nvSpPr>
          <p:cNvPr id="335" name="Shape 335"/>
          <p:cNvSpPr/>
          <p:nvPr/>
        </p:nvSpPr>
        <p:spPr>
          <a:xfrm>
            <a:off x="1694764" y="3223157"/>
            <a:ext cx="9603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Global Avg Pool</a:t>
            </a:r>
          </a:p>
        </p:txBody>
      </p:sp>
      <p:cxnSp>
        <p:nvCxnSpPr>
          <p:cNvPr id="336" name="Shape 336"/>
          <p:cNvCxnSpPr>
            <a:stCxn id="332" idx="2"/>
            <a:endCxn id="333" idx="0"/>
          </p:cNvCxnSpPr>
          <p:nvPr/>
        </p:nvCxnSpPr>
        <p:spPr>
          <a:xfrm>
            <a:off x="2174925" y="1278950"/>
            <a:ext cx="0" cy="164400"/>
          </a:xfrm>
          <a:prstGeom prst="straightConnector1">
            <a:avLst/>
          </a:prstGeom>
          <a:noFill/>
          <a:ln w="9525" cap="flat" cmpd="sng">
            <a:solidFill>
              <a:schemeClr val="dk1"/>
            </a:solidFill>
            <a:prstDash val="solid"/>
            <a:round/>
            <a:headEnd type="none" w="med" len="med"/>
            <a:tailEnd type="triangle" w="lg" len="lg"/>
          </a:ln>
        </p:spPr>
      </p:cxnSp>
      <p:cxnSp>
        <p:nvCxnSpPr>
          <p:cNvPr id="337" name="Shape 337"/>
          <p:cNvCxnSpPr>
            <a:stCxn id="333" idx="2"/>
            <a:endCxn id="334" idx="0"/>
          </p:cNvCxnSpPr>
          <p:nvPr/>
        </p:nvCxnSpPr>
        <p:spPr>
          <a:xfrm>
            <a:off x="2174925" y="1950175"/>
            <a:ext cx="0" cy="164400"/>
          </a:xfrm>
          <a:prstGeom prst="straightConnector1">
            <a:avLst/>
          </a:prstGeom>
          <a:noFill/>
          <a:ln w="9525" cap="flat" cmpd="sng">
            <a:solidFill>
              <a:schemeClr val="dk1"/>
            </a:solidFill>
            <a:prstDash val="solid"/>
            <a:round/>
            <a:headEnd type="none" w="med" len="med"/>
            <a:tailEnd type="triangle" w="lg" len="lg"/>
          </a:ln>
        </p:spPr>
      </p:cxnSp>
      <p:sp>
        <p:nvSpPr>
          <p:cNvPr id="338" name="Shape 338"/>
          <p:cNvSpPr txBox="1">
            <a:spLocks noGrp="1"/>
          </p:cNvSpPr>
          <p:nvPr>
            <p:ph type="body" idx="1"/>
          </p:nvPr>
        </p:nvSpPr>
        <p:spPr>
          <a:xfrm>
            <a:off x="3947250" y="2818325"/>
            <a:ext cx="4602600" cy="1172700"/>
          </a:xfrm>
          <a:prstGeom prst="rect">
            <a:avLst/>
          </a:prstGeom>
          <a:noFill/>
          <a:ln>
            <a:noFill/>
          </a:ln>
        </p:spPr>
        <p:txBody>
          <a:bodyPr lIns="91425" tIns="91425" rIns="91425" bIns="91425" anchor="t" anchorCtr="0">
            <a:noAutofit/>
          </a:bodyPr>
          <a:lstStyle/>
          <a:p>
            <a:pPr marR="0" lvl="0" algn="l" rtl="0">
              <a:lnSpc>
                <a:spcPct val="115000"/>
              </a:lnSpc>
              <a:spcBef>
                <a:spcPts val="0"/>
              </a:spcBef>
              <a:spcAft>
                <a:spcPts val="0"/>
              </a:spcAft>
              <a:buNone/>
            </a:pPr>
            <a:r>
              <a:rPr lang="en">
                <a:solidFill>
                  <a:srgbClr val="000000"/>
                </a:solidFill>
              </a:rPr>
              <a:t>State-of-the-art for image classification and very effective for many other domains</a:t>
            </a:r>
          </a:p>
        </p:txBody>
      </p:sp>
      <p:cxnSp>
        <p:nvCxnSpPr>
          <p:cNvPr id="339" name="Shape 339"/>
          <p:cNvCxnSpPr>
            <a:stCxn id="334" idx="2"/>
            <a:endCxn id="335" idx="0"/>
          </p:cNvCxnSpPr>
          <p:nvPr/>
        </p:nvCxnSpPr>
        <p:spPr>
          <a:xfrm>
            <a:off x="2174929" y="3046489"/>
            <a:ext cx="0" cy="176700"/>
          </a:xfrm>
          <a:prstGeom prst="straightConnector1">
            <a:avLst/>
          </a:prstGeom>
          <a:noFill/>
          <a:ln w="9525" cap="flat" cmpd="sng">
            <a:solidFill>
              <a:schemeClr val="dk1"/>
            </a:solidFill>
            <a:prstDash val="solid"/>
            <a:round/>
            <a:headEnd type="none" w="med" len="med"/>
            <a:tailEnd type="triangle" w="lg" len="lg"/>
          </a:ln>
        </p:spPr>
      </p:cxnSp>
      <p:sp>
        <p:nvSpPr>
          <p:cNvPr id="340" name="Shape 340"/>
          <p:cNvSpPr/>
          <p:nvPr/>
        </p:nvSpPr>
        <p:spPr>
          <a:xfrm>
            <a:off x="1694764" y="3892432"/>
            <a:ext cx="9603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Softmax</a:t>
            </a:r>
          </a:p>
        </p:txBody>
      </p:sp>
      <p:cxnSp>
        <p:nvCxnSpPr>
          <p:cNvPr id="341" name="Shape 341"/>
          <p:cNvCxnSpPr>
            <a:stCxn id="335" idx="2"/>
            <a:endCxn id="340" idx="0"/>
          </p:cNvCxnSpPr>
          <p:nvPr/>
        </p:nvCxnSpPr>
        <p:spPr>
          <a:xfrm>
            <a:off x="2174914" y="3729857"/>
            <a:ext cx="0" cy="162600"/>
          </a:xfrm>
          <a:prstGeom prst="straightConnector1">
            <a:avLst/>
          </a:prstGeom>
          <a:noFill/>
          <a:ln w="9525" cap="flat" cmpd="sng">
            <a:solidFill>
              <a:schemeClr val="dk2"/>
            </a:solidFill>
            <a:prstDash val="solid"/>
            <a:round/>
            <a:headEnd type="none" w="lg" len="lg"/>
            <a:tailEnd type="triangle" w="lg" len="lg"/>
          </a:ln>
        </p:spPr>
      </p:cxnSp>
      <p:sp>
        <p:nvSpPr>
          <p:cNvPr id="342" name="Shape 342"/>
          <p:cNvSpPr txBox="1"/>
          <p:nvPr/>
        </p:nvSpPr>
        <p:spPr>
          <a:xfrm>
            <a:off x="3947250" y="966000"/>
            <a:ext cx="5194500" cy="1423500"/>
          </a:xfrm>
          <a:prstGeom prst="rect">
            <a:avLst/>
          </a:prstGeom>
          <a:noFill/>
          <a:ln>
            <a:noFill/>
          </a:ln>
        </p:spPr>
        <p:txBody>
          <a:bodyPr lIns="91425" tIns="91425" rIns="91425" bIns="91425" anchor="ctr" anchorCtr="0">
            <a:noAutofit/>
          </a:bodyPr>
          <a:lstStyle/>
          <a:p>
            <a:pPr lvl="0">
              <a:spcBef>
                <a:spcPts val="0"/>
              </a:spcBef>
              <a:buNone/>
            </a:pPr>
            <a:r>
              <a:rPr lang="en" sz="1800"/>
              <a:t>Deep Residual Learning for Image Recognition</a:t>
            </a:r>
            <a:br>
              <a:rPr lang="en" sz="1800"/>
            </a:br>
            <a:r>
              <a:rPr lang="en" sz="1800" i="1">
                <a:solidFill>
                  <a:srgbClr val="666666"/>
                </a:solidFill>
              </a:rPr>
              <a:t>He et al. 2015</a:t>
            </a:r>
          </a:p>
          <a:p>
            <a:pPr lvl="0" rtl="0">
              <a:spcBef>
                <a:spcPts val="0"/>
              </a:spcBef>
              <a:buNone/>
            </a:pPr>
            <a:r>
              <a:rPr lang="en" sz="1800"/>
              <a:t>Identity Mappings in Deep Residual Networks</a:t>
            </a:r>
            <a:br>
              <a:rPr lang="en" sz="1800"/>
            </a:br>
            <a:r>
              <a:rPr lang="en" sz="1800" i="1">
                <a:solidFill>
                  <a:srgbClr val="666666"/>
                </a:solidFill>
              </a:rPr>
              <a:t>He et al. 2016</a:t>
            </a:r>
          </a:p>
        </p:txBody>
      </p:sp>
      <p:sp>
        <p:nvSpPr>
          <p:cNvPr id="343" name="Shape 343"/>
          <p:cNvSpPr/>
          <p:nvPr/>
        </p:nvSpPr>
        <p:spPr>
          <a:xfrm>
            <a:off x="972525" y="4631800"/>
            <a:ext cx="960300" cy="4188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a:spcBef>
                <a:spcPts val="0"/>
              </a:spcBef>
              <a:buNone/>
            </a:pPr>
            <a:r>
              <a:rPr lang="en"/>
              <a:t>Neg</a:t>
            </a:r>
          </a:p>
        </p:txBody>
      </p:sp>
      <p:sp>
        <p:nvSpPr>
          <p:cNvPr id="344" name="Shape 344"/>
          <p:cNvSpPr/>
          <p:nvPr/>
        </p:nvSpPr>
        <p:spPr>
          <a:xfrm>
            <a:off x="2417025" y="4631800"/>
            <a:ext cx="960300" cy="4188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a:t>Pos</a:t>
            </a:r>
          </a:p>
        </p:txBody>
      </p:sp>
      <p:cxnSp>
        <p:nvCxnSpPr>
          <p:cNvPr id="345" name="Shape 345"/>
          <p:cNvCxnSpPr>
            <a:stCxn id="340" idx="2"/>
            <a:endCxn id="344" idx="0"/>
          </p:cNvCxnSpPr>
          <p:nvPr/>
        </p:nvCxnSpPr>
        <p:spPr>
          <a:xfrm>
            <a:off x="2174914" y="4399132"/>
            <a:ext cx="722400" cy="232800"/>
          </a:xfrm>
          <a:prstGeom prst="straightConnector1">
            <a:avLst/>
          </a:prstGeom>
          <a:noFill/>
          <a:ln w="9525" cap="flat" cmpd="sng">
            <a:solidFill>
              <a:schemeClr val="dk2"/>
            </a:solidFill>
            <a:prstDash val="solid"/>
            <a:round/>
            <a:headEnd type="none" w="lg" len="lg"/>
            <a:tailEnd type="triangle" w="lg" len="lg"/>
          </a:ln>
        </p:spPr>
      </p:cxnSp>
      <p:cxnSp>
        <p:nvCxnSpPr>
          <p:cNvPr id="346" name="Shape 346"/>
          <p:cNvCxnSpPr>
            <a:stCxn id="340" idx="2"/>
            <a:endCxn id="343" idx="0"/>
          </p:cNvCxnSpPr>
          <p:nvPr/>
        </p:nvCxnSpPr>
        <p:spPr>
          <a:xfrm flipH="1">
            <a:off x="1452814" y="4399132"/>
            <a:ext cx="722100" cy="232800"/>
          </a:xfrm>
          <a:prstGeom prst="straightConnector1">
            <a:avLst/>
          </a:prstGeom>
          <a:noFill/>
          <a:ln w="9525" cap="flat" cmpd="sng">
            <a:solidFill>
              <a:schemeClr val="dk2"/>
            </a:solidFill>
            <a:prstDash val="solid"/>
            <a:round/>
            <a:headEnd type="none" w="lg" len="lg"/>
            <a:tailEnd type="triangle" w="lg" len="lg"/>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Shape 351"/>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52" name="Shape 352"/>
          <p:cNvSpPr txBox="1"/>
          <p:nvPr/>
        </p:nvSpPr>
        <p:spPr>
          <a:xfrm>
            <a:off x="248254" y="-361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Standard Models</a:t>
            </a:r>
          </a:p>
        </p:txBody>
      </p:sp>
      <p:sp>
        <p:nvSpPr>
          <p:cNvPr id="353" name="Shape 353"/>
          <p:cNvSpPr/>
          <p:nvPr/>
        </p:nvSpPr>
        <p:spPr>
          <a:xfrm>
            <a:off x="1727767" y="1629829"/>
            <a:ext cx="5826300" cy="8670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1" i="0" u="none" strike="noStrike" cap="none">
              <a:solidFill>
                <a:srgbClr val="000000"/>
              </a:solidFill>
              <a:latin typeface="Arial"/>
              <a:ea typeface="Arial"/>
              <a:cs typeface="Arial"/>
              <a:sym typeface="Arial"/>
            </a:endParaRPr>
          </a:p>
        </p:txBody>
      </p:sp>
      <p:sp>
        <p:nvSpPr>
          <p:cNvPr id="354" name="Shape 354"/>
          <p:cNvSpPr txBox="1">
            <a:spLocks noGrp="1"/>
          </p:cNvSpPr>
          <p:nvPr>
            <p:ph type="title"/>
          </p:nvPr>
        </p:nvSpPr>
        <p:spPr>
          <a:xfrm>
            <a:off x="278110" y="89992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000" b="0" i="0" u="none" strike="noStrike" cap="none">
                <a:solidFill>
                  <a:schemeClr val="dk1"/>
                </a:solidFill>
                <a:latin typeface="Arial"/>
                <a:ea typeface="Arial"/>
                <a:cs typeface="Arial"/>
                <a:sym typeface="Arial"/>
              </a:rPr>
              <a:t>Teacher</a:t>
            </a:r>
            <a:r>
              <a:rPr lang="en" sz="2000"/>
              <a:t> </a:t>
            </a:r>
            <a:r>
              <a:rPr lang="en" sz="2000" b="0" i="0" u="none" strike="noStrike" cap="none">
                <a:solidFill>
                  <a:schemeClr val="dk1"/>
                </a:solidFill>
                <a:latin typeface="Arial"/>
                <a:ea typeface="Arial"/>
                <a:cs typeface="Arial"/>
                <a:sym typeface="Arial"/>
              </a:rPr>
              <a:t>: ResNet-</a:t>
            </a:r>
            <a:r>
              <a:rPr lang="en" sz="2000"/>
              <a:t>200</a:t>
            </a:r>
          </a:p>
        </p:txBody>
      </p:sp>
      <p:sp>
        <p:nvSpPr>
          <p:cNvPr id="355" name="Shape 355"/>
          <p:cNvSpPr/>
          <p:nvPr/>
        </p:nvSpPr>
        <p:spPr>
          <a:xfrm>
            <a:off x="2010800" y="1892621"/>
            <a:ext cx="10377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64</a:t>
            </a:r>
          </a:p>
        </p:txBody>
      </p:sp>
      <p:sp>
        <p:nvSpPr>
          <p:cNvPr id="356" name="Shape 356"/>
          <p:cNvSpPr/>
          <p:nvPr/>
        </p:nvSpPr>
        <p:spPr>
          <a:xfrm>
            <a:off x="3348141" y="1892621"/>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128</a:t>
            </a:r>
          </a:p>
        </p:txBody>
      </p:sp>
      <p:sp>
        <p:nvSpPr>
          <p:cNvPr id="357" name="Shape 357"/>
          <p:cNvSpPr/>
          <p:nvPr/>
        </p:nvSpPr>
        <p:spPr>
          <a:xfrm>
            <a:off x="4745525" y="1884496"/>
            <a:ext cx="11589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256</a:t>
            </a:r>
          </a:p>
        </p:txBody>
      </p:sp>
      <p:sp>
        <p:nvSpPr>
          <p:cNvPr id="358" name="Shape 358"/>
          <p:cNvSpPr/>
          <p:nvPr/>
        </p:nvSpPr>
        <p:spPr>
          <a:xfrm>
            <a:off x="6206512" y="1892621"/>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512</a:t>
            </a:r>
          </a:p>
        </p:txBody>
      </p:sp>
      <p:sp>
        <p:nvSpPr>
          <p:cNvPr id="359" name="Shape 359"/>
          <p:cNvSpPr txBox="1"/>
          <p:nvPr/>
        </p:nvSpPr>
        <p:spPr>
          <a:xfrm>
            <a:off x="2299691" y="1578333"/>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3x</a:t>
            </a:r>
          </a:p>
        </p:txBody>
      </p:sp>
      <p:sp>
        <p:nvSpPr>
          <p:cNvPr id="360" name="Shape 360"/>
          <p:cNvSpPr txBox="1"/>
          <p:nvPr/>
        </p:nvSpPr>
        <p:spPr>
          <a:xfrm>
            <a:off x="3597912" y="1578337"/>
            <a:ext cx="5982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4x</a:t>
            </a:r>
          </a:p>
        </p:txBody>
      </p:sp>
      <p:sp>
        <p:nvSpPr>
          <p:cNvPr id="361" name="Shape 361"/>
          <p:cNvSpPr txBox="1"/>
          <p:nvPr/>
        </p:nvSpPr>
        <p:spPr>
          <a:xfrm>
            <a:off x="5026036" y="1580206"/>
            <a:ext cx="598200" cy="337499"/>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
              <a:t>3</a:t>
            </a:r>
            <a:r>
              <a:rPr lang="en" sz="1400" b="0" i="0" u="none" strike="noStrike" cap="none">
                <a:solidFill>
                  <a:srgbClr val="000000"/>
                </a:solidFill>
                <a:latin typeface="Arial"/>
                <a:ea typeface="Arial"/>
                <a:cs typeface="Arial"/>
                <a:sym typeface="Arial"/>
              </a:rPr>
              <a:t>6x</a:t>
            </a:r>
          </a:p>
        </p:txBody>
      </p:sp>
      <p:sp>
        <p:nvSpPr>
          <p:cNvPr id="362" name="Shape 362"/>
          <p:cNvSpPr txBox="1"/>
          <p:nvPr/>
        </p:nvSpPr>
        <p:spPr>
          <a:xfrm>
            <a:off x="6524039" y="1578333"/>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3x</a:t>
            </a:r>
          </a:p>
        </p:txBody>
      </p:sp>
      <p:sp>
        <p:nvSpPr>
          <p:cNvPr id="363" name="Shape 363"/>
          <p:cNvSpPr txBox="1"/>
          <p:nvPr/>
        </p:nvSpPr>
        <p:spPr>
          <a:xfrm>
            <a:off x="278110" y="2758878"/>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000" b="0" i="0" u="none" strike="noStrike" cap="none">
                <a:solidFill>
                  <a:schemeClr val="dk1"/>
                </a:solidFill>
                <a:latin typeface="Arial"/>
                <a:ea typeface="Arial"/>
                <a:cs typeface="Arial"/>
                <a:sym typeface="Arial"/>
              </a:rPr>
              <a:t>Student : </a:t>
            </a:r>
            <a:r>
              <a:rPr lang="en" sz="2000">
                <a:solidFill>
                  <a:schemeClr val="dk1"/>
                </a:solidFill>
              </a:rPr>
              <a:t>ResNet-18</a:t>
            </a:r>
          </a:p>
        </p:txBody>
      </p:sp>
      <p:sp>
        <p:nvSpPr>
          <p:cNvPr id="364" name="Shape 364"/>
          <p:cNvSpPr txBox="1"/>
          <p:nvPr/>
        </p:nvSpPr>
        <p:spPr>
          <a:xfrm rot="-5400000">
            <a:off x="1126073" y="1894617"/>
            <a:ext cx="867000" cy="337500"/>
          </a:xfrm>
          <a:prstGeom prst="rect">
            <a:avLst/>
          </a:prstGeom>
          <a:noFill/>
          <a:ln w="9525" cap="flat" cmpd="sng">
            <a:solidFill>
              <a:schemeClr val="dk1"/>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1" i="0" u="none" strike="noStrike" cap="none">
                <a:solidFill>
                  <a:srgbClr val="000000"/>
                </a:solidFill>
                <a:latin typeface="Arial"/>
                <a:ea typeface="Arial"/>
                <a:cs typeface="Arial"/>
                <a:sym typeface="Arial"/>
              </a:rPr>
              <a:t>Tower</a:t>
            </a:r>
          </a:p>
        </p:txBody>
      </p:sp>
      <p:cxnSp>
        <p:nvCxnSpPr>
          <p:cNvPr id="365" name="Shape 365"/>
          <p:cNvCxnSpPr>
            <a:stCxn id="355" idx="3"/>
            <a:endCxn id="356" idx="1"/>
          </p:cNvCxnSpPr>
          <p:nvPr/>
        </p:nvCxnSpPr>
        <p:spPr>
          <a:xfrm>
            <a:off x="3048500" y="2145971"/>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366" name="Shape 366"/>
          <p:cNvCxnSpPr/>
          <p:nvPr/>
        </p:nvCxnSpPr>
        <p:spPr>
          <a:xfrm>
            <a:off x="4446846" y="2137846"/>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367" name="Shape 367"/>
          <p:cNvCxnSpPr/>
          <p:nvPr/>
        </p:nvCxnSpPr>
        <p:spPr>
          <a:xfrm>
            <a:off x="5904425" y="2145971"/>
            <a:ext cx="299700" cy="0"/>
          </a:xfrm>
          <a:prstGeom prst="straightConnector1">
            <a:avLst/>
          </a:prstGeom>
          <a:noFill/>
          <a:ln w="9525" cap="flat" cmpd="sng">
            <a:solidFill>
              <a:schemeClr val="dk1"/>
            </a:solidFill>
            <a:prstDash val="solid"/>
            <a:round/>
            <a:headEnd type="none" w="med" len="med"/>
            <a:tailEnd type="triangle" w="lg" len="lg"/>
          </a:ln>
        </p:spPr>
      </p:cxnSp>
      <p:sp>
        <p:nvSpPr>
          <p:cNvPr id="368" name="Shape 368"/>
          <p:cNvSpPr/>
          <p:nvPr/>
        </p:nvSpPr>
        <p:spPr>
          <a:xfrm>
            <a:off x="1727767" y="3284971"/>
            <a:ext cx="5826300" cy="8670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1" i="0" u="none" strike="noStrike" cap="none">
              <a:solidFill>
                <a:srgbClr val="000000"/>
              </a:solidFill>
              <a:latin typeface="Arial"/>
              <a:ea typeface="Arial"/>
              <a:cs typeface="Arial"/>
              <a:sym typeface="Arial"/>
            </a:endParaRPr>
          </a:p>
        </p:txBody>
      </p:sp>
      <p:sp>
        <p:nvSpPr>
          <p:cNvPr id="369" name="Shape 369"/>
          <p:cNvSpPr/>
          <p:nvPr/>
        </p:nvSpPr>
        <p:spPr>
          <a:xfrm>
            <a:off x="2010800" y="3547764"/>
            <a:ext cx="10377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64</a:t>
            </a:r>
          </a:p>
        </p:txBody>
      </p:sp>
      <p:sp>
        <p:nvSpPr>
          <p:cNvPr id="370" name="Shape 370"/>
          <p:cNvSpPr/>
          <p:nvPr/>
        </p:nvSpPr>
        <p:spPr>
          <a:xfrm>
            <a:off x="3348141" y="3547764"/>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128</a:t>
            </a:r>
          </a:p>
        </p:txBody>
      </p:sp>
      <p:sp>
        <p:nvSpPr>
          <p:cNvPr id="371" name="Shape 371"/>
          <p:cNvSpPr/>
          <p:nvPr/>
        </p:nvSpPr>
        <p:spPr>
          <a:xfrm>
            <a:off x="4745525" y="3539639"/>
            <a:ext cx="11589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256</a:t>
            </a:r>
          </a:p>
        </p:txBody>
      </p:sp>
      <p:sp>
        <p:nvSpPr>
          <p:cNvPr id="372" name="Shape 372"/>
          <p:cNvSpPr/>
          <p:nvPr/>
        </p:nvSpPr>
        <p:spPr>
          <a:xfrm>
            <a:off x="6206512" y="3547764"/>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512</a:t>
            </a:r>
          </a:p>
        </p:txBody>
      </p:sp>
      <p:sp>
        <p:nvSpPr>
          <p:cNvPr id="373" name="Shape 373"/>
          <p:cNvSpPr txBox="1"/>
          <p:nvPr/>
        </p:nvSpPr>
        <p:spPr>
          <a:xfrm>
            <a:off x="2299695" y="3210264"/>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74" name="Shape 374"/>
          <p:cNvSpPr txBox="1"/>
          <p:nvPr/>
        </p:nvSpPr>
        <p:spPr>
          <a:xfrm>
            <a:off x="3666001" y="3210264"/>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FF0000"/>
              </a:buClr>
              <a:buFont typeface="Arial"/>
              <a:buNone/>
            </a:pPr>
            <a:r>
              <a:rPr lang="en"/>
              <a:t>2</a:t>
            </a:r>
            <a:r>
              <a:rPr lang="en" sz="1400" b="0" i="0" u="none" strike="noStrike" cap="none">
                <a:latin typeface="Arial"/>
                <a:ea typeface="Arial"/>
                <a:cs typeface="Arial"/>
                <a:sym typeface="Arial"/>
              </a:rPr>
              <a:t>x</a:t>
            </a:r>
          </a:p>
        </p:txBody>
      </p:sp>
      <p:sp>
        <p:nvSpPr>
          <p:cNvPr id="375" name="Shape 375"/>
          <p:cNvSpPr txBox="1"/>
          <p:nvPr/>
        </p:nvSpPr>
        <p:spPr>
          <a:xfrm>
            <a:off x="5095182" y="3210264"/>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FF0000"/>
              </a:buClr>
              <a:buFont typeface="Arial"/>
              <a:buNone/>
            </a:pPr>
            <a:r>
              <a:rPr lang="en"/>
              <a:t>2</a:t>
            </a:r>
            <a:r>
              <a:rPr lang="en" sz="1400" b="0" i="0" u="none" strike="noStrike" cap="none">
                <a:latin typeface="Arial"/>
                <a:ea typeface="Arial"/>
                <a:cs typeface="Arial"/>
                <a:sym typeface="Arial"/>
              </a:rPr>
              <a:t>x</a:t>
            </a:r>
          </a:p>
        </p:txBody>
      </p:sp>
      <p:sp>
        <p:nvSpPr>
          <p:cNvPr id="376" name="Shape 376"/>
          <p:cNvSpPr txBox="1"/>
          <p:nvPr/>
        </p:nvSpPr>
        <p:spPr>
          <a:xfrm>
            <a:off x="6524039" y="3210264"/>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77" name="Shape 377"/>
          <p:cNvSpPr txBox="1"/>
          <p:nvPr/>
        </p:nvSpPr>
        <p:spPr>
          <a:xfrm rot="-5400000">
            <a:off x="1126073" y="3549760"/>
            <a:ext cx="867000" cy="337500"/>
          </a:xfrm>
          <a:prstGeom prst="rect">
            <a:avLst/>
          </a:prstGeom>
          <a:noFill/>
          <a:ln w="9525" cap="flat" cmpd="sng">
            <a:solidFill>
              <a:schemeClr val="dk1"/>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1" i="0" u="none" strike="noStrike" cap="none">
                <a:solidFill>
                  <a:srgbClr val="000000"/>
                </a:solidFill>
                <a:latin typeface="Arial"/>
                <a:ea typeface="Arial"/>
                <a:cs typeface="Arial"/>
                <a:sym typeface="Arial"/>
              </a:rPr>
              <a:t>Tower</a:t>
            </a:r>
          </a:p>
        </p:txBody>
      </p:sp>
      <p:cxnSp>
        <p:nvCxnSpPr>
          <p:cNvPr id="378" name="Shape 378"/>
          <p:cNvCxnSpPr>
            <a:stCxn id="369" idx="3"/>
            <a:endCxn id="370" idx="1"/>
          </p:cNvCxnSpPr>
          <p:nvPr/>
        </p:nvCxnSpPr>
        <p:spPr>
          <a:xfrm>
            <a:off x="3048500" y="3801114"/>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379" name="Shape 379"/>
          <p:cNvCxnSpPr/>
          <p:nvPr/>
        </p:nvCxnSpPr>
        <p:spPr>
          <a:xfrm>
            <a:off x="4446846" y="3792989"/>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380" name="Shape 380"/>
          <p:cNvCxnSpPr/>
          <p:nvPr/>
        </p:nvCxnSpPr>
        <p:spPr>
          <a:xfrm>
            <a:off x="5904425" y="3801114"/>
            <a:ext cx="299700" cy="0"/>
          </a:xfrm>
          <a:prstGeom prst="straightConnector1">
            <a:avLst/>
          </a:prstGeom>
          <a:noFill/>
          <a:ln w="9525" cap="flat" cmpd="sng">
            <a:solidFill>
              <a:schemeClr val="dk1"/>
            </a:solidFill>
            <a:prstDash val="solid"/>
            <a:round/>
            <a:headEnd type="none" w="med" len="med"/>
            <a:tailEnd type="triangle" w="lg" len="lg"/>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Shape 385"/>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86" name="Shape 386"/>
          <p:cNvSpPr txBox="1"/>
          <p:nvPr/>
        </p:nvSpPr>
        <p:spPr>
          <a:xfrm>
            <a:off x="248254" y="-361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Modified Models</a:t>
            </a:r>
          </a:p>
        </p:txBody>
      </p:sp>
      <p:sp>
        <p:nvSpPr>
          <p:cNvPr id="387" name="Shape 387"/>
          <p:cNvSpPr txBox="1">
            <a:spLocks noGrp="1"/>
          </p:cNvSpPr>
          <p:nvPr>
            <p:ph type="body" idx="1"/>
          </p:nvPr>
        </p:nvSpPr>
        <p:spPr>
          <a:xfrm>
            <a:off x="1589550" y="4267425"/>
            <a:ext cx="5964900" cy="683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a:solidFill>
                  <a:srgbClr val="000000"/>
                </a:solidFill>
              </a:rPr>
              <a:t>We cut the number of channels in half (ResNet-18-Thin), </a:t>
            </a:r>
            <a:br>
              <a:rPr lang="en">
                <a:solidFill>
                  <a:srgbClr val="000000"/>
                </a:solidFill>
              </a:rPr>
            </a:br>
            <a:r>
              <a:rPr lang="en">
                <a:solidFill>
                  <a:srgbClr val="000000"/>
                </a:solidFill>
              </a:rPr>
              <a:t>and fixed number of channels at 32 (ResNet-18-Small)</a:t>
            </a:r>
          </a:p>
        </p:txBody>
      </p:sp>
      <p:sp>
        <p:nvSpPr>
          <p:cNvPr id="388" name="Shape 388"/>
          <p:cNvSpPr/>
          <p:nvPr/>
        </p:nvSpPr>
        <p:spPr>
          <a:xfrm>
            <a:off x="1727767" y="1629829"/>
            <a:ext cx="5826300" cy="8670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1" i="0" u="none" strike="noStrike" cap="none">
              <a:solidFill>
                <a:srgbClr val="000000"/>
              </a:solidFill>
              <a:latin typeface="Arial"/>
              <a:ea typeface="Arial"/>
              <a:cs typeface="Arial"/>
              <a:sym typeface="Arial"/>
            </a:endParaRPr>
          </a:p>
        </p:txBody>
      </p:sp>
      <p:sp>
        <p:nvSpPr>
          <p:cNvPr id="389" name="Shape 389"/>
          <p:cNvSpPr txBox="1">
            <a:spLocks noGrp="1"/>
          </p:cNvSpPr>
          <p:nvPr>
            <p:ph type="title"/>
          </p:nvPr>
        </p:nvSpPr>
        <p:spPr>
          <a:xfrm>
            <a:off x="278110" y="89992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000"/>
              <a:t>Student #2 </a:t>
            </a:r>
            <a:r>
              <a:rPr lang="en" sz="2000" b="0" i="0" u="none" strike="noStrike" cap="none">
                <a:solidFill>
                  <a:schemeClr val="dk1"/>
                </a:solidFill>
                <a:latin typeface="Arial"/>
                <a:ea typeface="Arial"/>
                <a:cs typeface="Arial"/>
                <a:sym typeface="Arial"/>
              </a:rPr>
              <a:t>: ResNet-</a:t>
            </a:r>
            <a:r>
              <a:rPr lang="en" sz="2000"/>
              <a:t>18-Thin</a:t>
            </a:r>
          </a:p>
        </p:txBody>
      </p:sp>
      <p:sp>
        <p:nvSpPr>
          <p:cNvPr id="390" name="Shape 390"/>
          <p:cNvSpPr/>
          <p:nvPr/>
        </p:nvSpPr>
        <p:spPr>
          <a:xfrm>
            <a:off x="2010800" y="1892621"/>
            <a:ext cx="10377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391" name="Shape 391"/>
          <p:cNvSpPr/>
          <p:nvPr/>
        </p:nvSpPr>
        <p:spPr>
          <a:xfrm>
            <a:off x="3348141" y="1892621"/>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64</a:t>
            </a:r>
          </a:p>
        </p:txBody>
      </p:sp>
      <p:sp>
        <p:nvSpPr>
          <p:cNvPr id="392" name="Shape 392"/>
          <p:cNvSpPr/>
          <p:nvPr/>
        </p:nvSpPr>
        <p:spPr>
          <a:xfrm>
            <a:off x="4745525" y="1884496"/>
            <a:ext cx="11589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128</a:t>
            </a:r>
          </a:p>
        </p:txBody>
      </p:sp>
      <p:sp>
        <p:nvSpPr>
          <p:cNvPr id="393" name="Shape 393"/>
          <p:cNvSpPr/>
          <p:nvPr/>
        </p:nvSpPr>
        <p:spPr>
          <a:xfrm>
            <a:off x="6206512" y="1892621"/>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256</a:t>
            </a:r>
          </a:p>
        </p:txBody>
      </p:sp>
      <p:sp>
        <p:nvSpPr>
          <p:cNvPr id="394" name="Shape 394"/>
          <p:cNvSpPr txBox="1"/>
          <p:nvPr/>
        </p:nvSpPr>
        <p:spPr>
          <a:xfrm>
            <a:off x="2384516" y="1555120"/>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95" name="Shape 395"/>
          <p:cNvSpPr txBox="1"/>
          <p:nvPr/>
        </p:nvSpPr>
        <p:spPr>
          <a:xfrm>
            <a:off x="3694774" y="1555125"/>
            <a:ext cx="5982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96" name="Shape 396"/>
          <p:cNvSpPr txBox="1"/>
          <p:nvPr/>
        </p:nvSpPr>
        <p:spPr>
          <a:xfrm>
            <a:off x="5103873" y="1555125"/>
            <a:ext cx="5982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97" name="Shape 397"/>
          <p:cNvSpPr txBox="1"/>
          <p:nvPr/>
        </p:nvSpPr>
        <p:spPr>
          <a:xfrm>
            <a:off x="6603389" y="1555120"/>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98" name="Shape 398"/>
          <p:cNvSpPr txBox="1"/>
          <p:nvPr/>
        </p:nvSpPr>
        <p:spPr>
          <a:xfrm>
            <a:off x="278110" y="2758878"/>
            <a:ext cx="8520600" cy="572700"/>
          </a:xfrm>
          <a:prstGeom prst="rect">
            <a:avLst/>
          </a:prstGeom>
          <a:noFill/>
          <a:ln>
            <a:noFill/>
          </a:ln>
        </p:spPr>
        <p:txBody>
          <a:bodyPr lIns="91425" tIns="91425" rIns="91425" bIns="91425" anchor="t" anchorCtr="0">
            <a:noAutofit/>
          </a:bodyPr>
          <a:lstStyle/>
          <a:p>
            <a:pPr lvl="0" rtl="0">
              <a:spcBef>
                <a:spcPts val="0"/>
              </a:spcBef>
              <a:buClr>
                <a:schemeClr val="dk1"/>
              </a:buClr>
              <a:buSzPct val="25000"/>
              <a:buFont typeface="Arial"/>
              <a:buNone/>
            </a:pPr>
            <a:r>
              <a:rPr lang="en" sz="2000">
                <a:solidFill>
                  <a:schemeClr val="dk1"/>
                </a:solidFill>
              </a:rPr>
              <a:t>Student #3 : ResNet-18-Small</a:t>
            </a:r>
          </a:p>
        </p:txBody>
      </p:sp>
      <p:sp>
        <p:nvSpPr>
          <p:cNvPr id="399" name="Shape 399"/>
          <p:cNvSpPr txBox="1"/>
          <p:nvPr/>
        </p:nvSpPr>
        <p:spPr>
          <a:xfrm rot="-5400000">
            <a:off x="1126073" y="1894617"/>
            <a:ext cx="867000" cy="337500"/>
          </a:xfrm>
          <a:prstGeom prst="rect">
            <a:avLst/>
          </a:prstGeom>
          <a:noFill/>
          <a:ln w="9525" cap="flat" cmpd="sng">
            <a:solidFill>
              <a:schemeClr val="dk1"/>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1" i="0" u="none" strike="noStrike" cap="none">
                <a:solidFill>
                  <a:srgbClr val="000000"/>
                </a:solidFill>
                <a:latin typeface="Arial"/>
                <a:ea typeface="Arial"/>
                <a:cs typeface="Arial"/>
                <a:sym typeface="Arial"/>
              </a:rPr>
              <a:t>Tower</a:t>
            </a:r>
          </a:p>
        </p:txBody>
      </p:sp>
      <p:cxnSp>
        <p:nvCxnSpPr>
          <p:cNvPr id="400" name="Shape 400"/>
          <p:cNvCxnSpPr>
            <a:stCxn id="390" idx="3"/>
            <a:endCxn id="391" idx="1"/>
          </p:cNvCxnSpPr>
          <p:nvPr/>
        </p:nvCxnSpPr>
        <p:spPr>
          <a:xfrm>
            <a:off x="3048500" y="2145971"/>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401" name="Shape 401"/>
          <p:cNvCxnSpPr/>
          <p:nvPr/>
        </p:nvCxnSpPr>
        <p:spPr>
          <a:xfrm>
            <a:off x="4446846" y="2137846"/>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402" name="Shape 402"/>
          <p:cNvCxnSpPr/>
          <p:nvPr/>
        </p:nvCxnSpPr>
        <p:spPr>
          <a:xfrm>
            <a:off x="5904425" y="2145971"/>
            <a:ext cx="299700" cy="0"/>
          </a:xfrm>
          <a:prstGeom prst="straightConnector1">
            <a:avLst/>
          </a:prstGeom>
          <a:noFill/>
          <a:ln w="9525" cap="flat" cmpd="sng">
            <a:solidFill>
              <a:schemeClr val="dk1"/>
            </a:solidFill>
            <a:prstDash val="solid"/>
            <a:round/>
            <a:headEnd type="none" w="med" len="med"/>
            <a:tailEnd type="triangle" w="lg" len="lg"/>
          </a:ln>
        </p:spPr>
      </p:cxnSp>
      <p:sp>
        <p:nvSpPr>
          <p:cNvPr id="403" name="Shape 403"/>
          <p:cNvSpPr/>
          <p:nvPr/>
        </p:nvSpPr>
        <p:spPr>
          <a:xfrm>
            <a:off x="1727767" y="3284971"/>
            <a:ext cx="5826300" cy="8670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1" i="0" u="none" strike="noStrike" cap="none">
              <a:solidFill>
                <a:srgbClr val="000000"/>
              </a:solidFill>
              <a:latin typeface="Arial"/>
              <a:ea typeface="Arial"/>
              <a:cs typeface="Arial"/>
              <a:sym typeface="Arial"/>
            </a:endParaRPr>
          </a:p>
        </p:txBody>
      </p:sp>
      <p:sp>
        <p:nvSpPr>
          <p:cNvPr id="404" name="Shape 404"/>
          <p:cNvSpPr/>
          <p:nvPr/>
        </p:nvSpPr>
        <p:spPr>
          <a:xfrm>
            <a:off x="2010800" y="3547764"/>
            <a:ext cx="10377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405" name="Shape 405"/>
          <p:cNvSpPr/>
          <p:nvPr/>
        </p:nvSpPr>
        <p:spPr>
          <a:xfrm>
            <a:off x="3348141" y="3547764"/>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406" name="Shape 406"/>
          <p:cNvSpPr/>
          <p:nvPr/>
        </p:nvSpPr>
        <p:spPr>
          <a:xfrm>
            <a:off x="4745525" y="3539639"/>
            <a:ext cx="11589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407" name="Shape 407"/>
          <p:cNvSpPr/>
          <p:nvPr/>
        </p:nvSpPr>
        <p:spPr>
          <a:xfrm>
            <a:off x="6206512" y="3547764"/>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408" name="Shape 408"/>
          <p:cNvSpPr txBox="1"/>
          <p:nvPr/>
        </p:nvSpPr>
        <p:spPr>
          <a:xfrm>
            <a:off x="2384516" y="3210264"/>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409" name="Shape 409"/>
          <p:cNvSpPr txBox="1"/>
          <p:nvPr/>
        </p:nvSpPr>
        <p:spPr>
          <a:xfrm>
            <a:off x="3756776" y="3210264"/>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FF0000"/>
              </a:buClr>
              <a:buFont typeface="Arial"/>
              <a:buNone/>
            </a:pPr>
            <a:r>
              <a:rPr lang="en"/>
              <a:t>2</a:t>
            </a:r>
            <a:r>
              <a:rPr lang="en" sz="1400" b="0" i="0" u="none" strike="noStrike" cap="none">
                <a:latin typeface="Arial"/>
                <a:ea typeface="Arial"/>
                <a:cs typeface="Arial"/>
                <a:sym typeface="Arial"/>
              </a:rPr>
              <a:t>x</a:t>
            </a:r>
          </a:p>
        </p:txBody>
      </p:sp>
      <p:sp>
        <p:nvSpPr>
          <p:cNvPr id="410" name="Shape 410"/>
          <p:cNvSpPr txBox="1"/>
          <p:nvPr/>
        </p:nvSpPr>
        <p:spPr>
          <a:xfrm>
            <a:off x="5180082" y="3210264"/>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FF0000"/>
              </a:buClr>
              <a:buFont typeface="Arial"/>
              <a:buNone/>
            </a:pPr>
            <a:r>
              <a:rPr lang="en"/>
              <a:t>2</a:t>
            </a:r>
            <a:r>
              <a:rPr lang="en" sz="1400" b="0" i="0" u="none" strike="noStrike" cap="none">
                <a:latin typeface="Arial"/>
                <a:ea typeface="Arial"/>
                <a:cs typeface="Arial"/>
                <a:sym typeface="Arial"/>
              </a:rPr>
              <a:t>x</a:t>
            </a:r>
          </a:p>
        </p:txBody>
      </p:sp>
      <p:sp>
        <p:nvSpPr>
          <p:cNvPr id="411" name="Shape 411"/>
          <p:cNvSpPr txBox="1"/>
          <p:nvPr/>
        </p:nvSpPr>
        <p:spPr>
          <a:xfrm>
            <a:off x="6603389" y="3210264"/>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412" name="Shape 412"/>
          <p:cNvSpPr txBox="1"/>
          <p:nvPr/>
        </p:nvSpPr>
        <p:spPr>
          <a:xfrm rot="-5400000">
            <a:off x="1126073" y="3549760"/>
            <a:ext cx="867000" cy="337500"/>
          </a:xfrm>
          <a:prstGeom prst="rect">
            <a:avLst/>
          </a:prstGeom>
          <a:noFill/>
          <a:ln w="9525" cap="flat" cmpd="sng">
            <a:solidFill>
              <a:schemeClr val="dk1"/>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1" i="0" u="none" strike="noStrike" cap="none">
                <a:solidFill>
                  <a:srgbClr val="000000"/>
                </a:solidFill>
                <a:latin typeface="Arial"/>
                <a:ea typeface="Arial"/>
                <a:cs typeface="Arial"/>
                <a:sym typeface="Arial"/>
              </a:rPr>
              <a:t>Tower</a:t>
            </a:r>
          </a:p>
        </p:txBody>
      </p:sp>
      <p:cxnSp>
        <p:nvCxnSpPr>
          <p:cNvPr id="413" name="Shape 413"/>
          <p:cNvCxnSpPr>
            <a:stCxn id="404" idx="3"/>
            <a:endCxn id="405" idx="1"/>
          </p:cNvCxnSpPr>
          <p:nvPr/>
        </p:nvCxnSpPr>
        <p:spPr>
          <a:xfrm>
            <a:off x="3048500" y="3801114"/>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414" name="Shape 414"/>
          <p:cNvCxnSpPr/>
          <p:nvPr/>
        </p:nvCxnSpPr>
        <p:spPr>
          <a:xfrm>
            <a:off x="4446846" y="3792989"/>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415" name="Shape 415"/>
          <p:cNvCxnSpPr/>
          <p:nvPr/>
        </p:nvCxnSpPr>
        <p:spPr>
          <a:xfrm>
            <a:off x="5904425" y="3801114"/>
            <a:ext cx="299700" cy="0"/>
          </a:xfrm>
          <a:prstGeom prst="straightConnector1">
            <a:avLst/>
          </a:prstGeom>
          <a:noFill/>
          <a:ln w="9525" cap="flat" cmpd="sng">
            <a:solidFill>
              <a:schemeClr val="dk1"/>
            </a:solidFill>
            <a:prstDash val="solid"/>
            <a:round/>
            <a:headEnd type="none" w="med" len="med"/>
            <a:tailEnd type="triangle" w="lg" len="lg"/>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Shape 420"/>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421" name="Shape 421"/>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Results: Baseline</a:t>
            </a:r>
          </a:p>
        </p:txBody>
      </p:sp>
      <p:graphicFrame>
        <p:nvGraphicFramePr>
          <p:cNvPr id="422" name="Shape 422"/>
          <p:cNvGraphicFramePr/>
          <p:nvPr/>
        </p:nvGraphicFramePr>
        <p:xfrm>
          <a:off x="2603937" y="1198209"/>
          <a:ext cx="3936125" cy="3446375"/>
        </p:xfrm>
        <a:graphic>
          <a:graphicData uri="http://schemas.openxmlformats.org/drawingml/2006/table">
            <a:tbl>
              <a:tblPr firstRow="1" bandRow="1">
                <a:noFill/>
                <a:tableStyleId>{DEE6A101-EA53-48C7-B4D7-0239E4052E6D}</a:tableStyleId>
              </a:tblPr>
              <a:tblGrid>
                <a:gridCol w="1552775">
                  <a:extLst>
                    <a:ext uri="{9D8B030D-6E8A-4147-A177-3AD203B41FA5}">
                      <a16:colId xmlns:a16="http://schemas.microsoft.com/office/drawing/2014/main" val="20000"/>
                    </a:ext>
                  </a:extLst>
                </a:gridCol>
                <a:gridCol w="1182525">
                  <a:extLst>
                    <a:ext uri="{9D8B030D-6E8A-4147-A177-3AD203B41FA5}">
                      <a16:colId xmlns:a16="http://schemas.microsoft.com/office/drawing/2014/main" val="20001"/>
                    </a:ext>
                  </a:extLst>
                </a:gridCol>
                <a:gridCol w="1200825">
                  <a:extLst>
                    <a:ext uri="{9D8B030D-6E8A-4147-A177-3AD203B41FA5}">
                      <a16:colId xmlns:a16="http://schemas.microsoft.com/office/drawing/2014/main" val="20002"/>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KD</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lvl="0" algn="ctr" rtl="0">
                        <a:spcBef>
                          <a:spcPts val="0"/>
                        </a:spcBef>
                        <a:buClr>
                          <a:schemeClr val="dk1"/>
                        </a:buClr>
                        <a:buSzPct val="73333"/>
                        <a:buFont typeface="Arial"/>
                        <a:buNone/>
                      </a:pPr>
                      <a:r>
                        <a:rPr lang="en" sz="1500">
                          <a:solidFill>
                            <a:schemeClr val="dk1"/>
                          </a:solidFill>
                        </a:rPr>
                        <a:t>AlexNet</a:t>
                      </a:r>
                    </a:p>
                  </a:txBody>
                  <a:tcPr marL="91450" marR="91450" marT="45725" marB="45725" anchor="ctr"/>
                </a:tc>
                <a:tc>
                  <a:txBody>
                    <a:bodyPr/>
                    <a:lstStyle/>
                    <a:p>
                      <a:pPr lvl="0" algn="ctr" rtl="0">
                        <a:spcBef>
                          <a:spcPts val="0"/>
                        </a:spcBef>
                        <a:buNone/>
                      </a:pPr>
                      <a:r>
                        <a:rPr lang="en" sz="1500">
                          <a:solidFill>
                            <a:schemeClr val="dk1"/>
                          </a:solidFill>
                        </a:rPr>
                        <a:t>23.3%</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00B050"/>
                          </a:solidFill>
                        </a:rPr>
                        <a:t>18.6%</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FF0000"/>
                          </a:solidFill>
                        </a:rPr>
                        <a:t>22.8%</a:t>
                      </a:r>
                    </a:p>
                  </a:txBody>
                  <a:tcPr marL="91450" marR="91450" marT="45725" marB="45725" anchor="ctr"/>
                </a:tc>
                <a:extLst>
                  <a:ext uri="{0D108BD9-81ED-4DB2-BD59-A6C34878D82A}">
                    <a16:rowId xmlns:a16="http://schemas.microsoft.com/office/drawing/2014/main" val="10004"/>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br>
                        <a:rPr lang="en" sz="1500">
                          <a:solidFill>
                            <a:schemeClr val="dk1"/>
                          </a:solidFill>
                        </a:rPr>
                      </a:br>
                      <a:r>
                        <a:rPr lang="en" sz="1500">
                          <a:solidFill>
                            <a:schemeClr val="dk1"/>
                          </a:solidFill>
                        </a:rPr>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24.5%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FF0000"/>
                          </a:solidFill>
                        </a:rPr>
                        <a:t>24.8%</a:t>
                      </a:r>
                    </a:p>
                  </a:txBody>
                  <a:tcPr marL="91450" marR="91450" marT="45725" marB="45725"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Shape 427"/>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i="0" u="none" strike="noStrike" cap="none">
                <a:solidFill>
                  <a:srgbClr val="000000"/>
                </a:solidFill>
                <a:latin typeface="Arial"/>
                <a:ea typeface="Arial"/>
                <a:cs typeface="Arial"/>
                <a:sym typeface="Arial"/>
              </a:rPr>
              <a:t>Hint Layer</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Shape 432"/>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433" name="Shape 433"/>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Traditional Knowledge Distillation</a:t>
            </a:r>
          </a:p>
        </p:txBody>
      </p:sp>
      <p:sp>
        <p:nvSpPr>
          <p:cNvPr id="434" name="Shape 434"/>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435" name="Shape 435"/>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436" name="Shape 436"/>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437" name="Shape 437"/>
          <p:cNvSpPr/>
          <p:nvPr/>
        </p:nvSpPr>
        <p:spPr>
          <a:xfrm>
            <a:off x="4156589" y="1341886"/>
            <a:ext cx="5718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FC2</a:t>
            </a:r>
          </a:p>
        </p:txBody>
      </p:sp>
      <p:sp>
        <p:nvSpPr>
          <p:cNvPr id="438" name="Shape 438"/>
          <p:cNvSpPr txBox="1">
            <a:spLocks noGrp="1"/>
          </p:cNvSpPr>
          <p:nvPr>
            <p:ph type="body" idx="1"/>
          </p:nvPr>
        </p:nvSpPr>
        <p:spPr>
          <a:xfrm>
            <a:off x="248254" y="44487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Teacher guidance with 2 outputs are not enough</a:t>
            </a:r>
          </a:p>
        </p:txBody>
      </p:sp>
      <p:sp>
        <p:nvSpPr>
          <p:cNvPr id="439" name="Shape 439"/>
          <p:cNvSpPr/>
          <p:nvPr/>
        </p:nvSpPr>
        <p:spPr>
          <a:xfrm>
            <a:off x="5184710" y="1536933"/>
            <a:ext cx="10488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440" name="Shape 440"/>
          <p:cNvCxnSpPr/>
          <p:nvPr/>
        </p:nvCxnSpPr>
        <p:spPr>
          <a:xfrm>
            <a:off x="473636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441" name="Shape 441"/>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442" name="Shape 442"/>
          <p:cNvCxnSpPr>
            <a:endCxn id="441"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sp>
        <p:nvSpPr>
          <p:cNvPr id="443" name="Shape 443"/>
          <p:cNvSpPr/>
          <p:nvPr/>
        </p:nvSpPr>
        <p:spPr>
          <a:xfrm>
            <a:off x="2725115" y="3266649"/>
            <a:ext cx="5718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FC2</a:t>
            </a:r>
          </a:p>
        </p:txBody>
      </p:sp>
      <p:sp>
        <p:nvSpPr>
          <p:cNvPr id="444" name="Shape 444"/>
          <p:cNvSpPr/>
          <p:nvPr/>
        </p:nvSpPr>
        <p:spPr>
          <a:xfrm>
            <a:off x="5193549" y="2462500"/>
            <a:ext cx="10488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445" name="Shape 445"/>
          <p:cNvCxnSpPr/>
          <p:nvPr/>
        </p:nvCxnSpPr>
        <p:spPr>
          <a:xfrm>
            <a:off x="4971350" y="2747860"/>
            <a:ext cx="228600" cy="0"/>
          </a:xfrm>
          <a:prstGeom prst="straightConnector1">
            <a:avLst/>
          </a:prstGeom>
          <a:noFill/>
          <a:ln w="15875" cap="flat" cmpd="sng">
            <a:solidFill>
              <a:srgbClr val="202020"/>
            </a:solidFill>
            <a:prstDash val="solid"/>
            <a:round/>
            <a:headEnd type="none" w="med" len="med"/>
            <a:tailEnd type="triangle" w="lg" len="lg"/>
          </a:ln>
        </p:spPr>
      </p:cxnSp>
      <p:cxnSp>
        <p:nvCxnSpPr>
          <p:cNvPr id="446" name="Shape 446"/>
          <p:cNvCxnSpPr/>
          <p:nvPr/>
        </p:nvCxnSpPr>
        <p:spPr>
          <a:xfrm>
            <a:off x="4978969" y="2744050"/>
            <a:ext cx="0" cy="738900"/>
          </a:xfrm>
          <a:prstGeom prst="straightConnector1">
            <a:avLst/>
          </a:prstGeom>
          <a:noFill/>
          <a:ln w="15875" cap="flat" cmpd="sng">
            <a:solidFill>
              <a:schemeClr val="dk1"/>
            </a:solidFill>
            <a:prstDash val="solid"/>
            <a:round/>
            <a:headEnd type="none" w="med" len="med"/>
            <a:tailEnd type="none" w="med" len="med"/>
          </a:ln>
        </p:spPr>
      </p:cxnSp>
      <p:cxnSp>
        <p:nvCxnSpPr>
          <p:cNvPr id="447" name="Shape 447"/>
          <p:cNvCxnSpPr/>
          <p:nvPr/>
        </p:nvCxnSpPr>
        <p:spPr>
          <a:xfrm>
            <a:off x="3302039" y="3479012"/>
            <a:ext cx="1682400" cy="0"/>
          </a:xfrm>
          <a:prstGeom prst="straightConnector1">
            <a:avLst/>
          </a:prstGeom>
          <a:noFill/>
          <a:ln w="15875" cap="flat" cmpd="sng">
            <a:solidFill>
              <a:schemeClr val="dk1"/>
            </a:solidFill>
            <a:prstDash val="solid"/>
            <a:round/>
            <a:headEnd type="none" w="med" len="med"/>
            <a:tailEnd type="none" w="med" len="med"/>
          </a:ln>
        </p:spPr>
      </p:cxnSp>
      <p:sp>
        <p:nvSpPr>
          <p:cNvPr id="448" name="Shape 448"/>
          <p:cNvSpPr/>
          <p:nvPr/>
        </p:nvSpPr>
        <p:spPr>
          <a:xfrm>
            <a:off x="6112885" y="2410926"/>
            <a:ext cx="1791900" cy="4224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b="0" i="0" u="none" strike="noStrike" cap="none">
                <a:solidFill>
                  <a:srgbClr val="FF0000"/>
                </a:solidFill>
                <a:latin typeface="Calibri"/>
                <a:ea typeface="Calibri"/>
                <a:cs typeface="Calibri"/>
                <a:sym typeface="Calibri"/>
              </a:rPr>
              <a:t>Cross entropy</a:t>
            </a:r>
          </a:p>
        </p:txBody>
      </p:sp>
      <p:cxnSp>
        <p:nvCxnSpPr>
          <p:cNvPr id="449" name="Shape 449"/>
          <p:cNvCxnSpPr/>
          <p:nvPr/>
        </p:nvCxnSpPr>
        <p:spPr>
          <a:xfrm rot="10800000">
            <a:off x="6233481" y="2744050"/>
            <a:ext cx="1558800" cy="0"/>
          </a:xfrm>
          <a:prstGeom prst="straightConnector1">
            <a:avLst/>
          </a:prstGeom>
          <a:noFill/>
          <a:ln w="15875" cap="flat" cmpd="sng">
            <a:solidFill>
              <a:srgbClr val="FF0000"/>
            </a:solidFill>
            <a:prstDash val="solid"/>
            <a:round/>
            <a:headEnd type="none" w="med" len="med"/>
            <a:tailEnd type="triangle" w="lg" len="lg"/>
          </a:ln>
        </p:spPr>
      </p:cxnSp>
      <p:cxnSp>
        <p:nvCxnSpPr>
          <p:cNvPr id="450" name="Shape 450"/>
          <p:cNvCxnSpPr/>
          <p:nvPr/>
        </p:nvCxnSpPr>
        <p:spPr>
          <a:xfrm>
            <a:off x="7784446" y="1833671"/>
            <a:ext cx="0" cy="910500"/>
          </a:xfrm>
          <a:prstGeom prst="straightConnector1">
            <a:avLst/>
          </a:prstGeom>
          <a:noFill/>
          <a:ln w="15875" cap="flat" cmpd="sng">
            <a:solidFill>
              <a:srgbClr val="FF0000"/>
            </a:solidFill>
            <a:prstDash val="solid"/>
            <a:round/>
            <a:headEnd type="none" w="med" len="med"/>
            <a:tailEnd type="none" w="med" len="med"/>
          </a:ln>
        </p:spPr>
      </p:cxnSp>
      <p:cxnSp>
        <p:nvCxnSpPr>
          <p:cNvPr id="451" name="Shape 451"/>
          <p:cNvCxnSpPr/>
          <p:nvPr/>
        </p:nvCxnSpPr>
        <p:spPr>
          <a:xfrm>
            <a:off x="6233467" y="1833671"/>
            <a:ext cx="1551000" cy="0"/>
          </a:xfrm>
          <a:prstGeom prst="straightConnector1">
            <a:avLst/>
          </a:prstGeom>
          <a:noFill/>
          <a:ln w="15875" cap="flat" cmpd="sng">
            <a:solidFill>
              <a:srgbClr val="FF0000"/>
            </a:solidFill>
            <a:prstDash val="solid"/>
            <a:round/>
            <a:headEnd type="none" w="med" len="med"/>
            <a:tailEnd type="none" w="med" len="med"/>
          </a:ln>
        </p:spPr>
      </p:cxnSp>
      <p:cxnSp>
        <p:nvCxnSpPr>
          <p:cNvPr id="452" name="Shape 452"/>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Shape 457"/>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458" name="Shape 458"/>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Hint Layer</a:t>
            </a:r>
          </a:p>
        </p:txBody>
      </p:sp>
      <p:sp>
        <p:nvSpPr>
          <p:cNvPr id="459" name="Shape 459"/>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460" name="Shape 460"/>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461" name="Shape 461"/>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462" name="Shape 462"/>
          <p:cNvSpPr txBox="1">
            <a:spLocks noGrp="1"/>
          </p:cNvSpPr>
          <p:nvPr>
            <p:ph type="body" idx="1"/>
          </p:nvPr>
        </p:nvSpPr>
        <p:spPr>
          <a:xfrm>
            <a:off x="248254" y="44487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Previous layer’s #channel does not match</a:t>
            </a:r>
          </a:p>
        </p:txBody>
      </p:sp>
      <p:sp>
        <p:nvSpPr>
          <p:cNvPr id="463" name="Shape 463"/>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464" name="Shape 464"/>
          <p:cNvCxnSpPr>
            <a:endCxn id="463"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465" name="Shape 465"/>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cxnSp>
        <p:nvCxnSpPr>
          <p:cNvPr id="466" name="Shape 466"/>
          <p:cNvCxnSpPr/>
          <p:nvPr/>
        </p:nvCxnSpPr>
        <p:spPr>
          <a:xfrm>
            <a:off x="2725235" y="3614739"/>
            <a:ext cx="2380200" cy="0"/>
          </a:xfrm>
          <a:prstGeom prst="straightConnector1">
            <a:avLst/>
          </a:prstGeom>
          <a:noFill/>
          <a:ln w="15875" cap="flat" cmpd="sng">
            <a:solidFill>
              <a:srgbClr val="202020"/>
            </a:solidFill>
            <a:prstDash val="solid"/>
            <a:round/>
            <a:headEnd type="none" w="med" len="med"/>
            <a:tailEnd type="triangle" w="lg" len="lg"/>
          </a:ln>
        </p:spPr>
      </p:cxnSp>
      <p:cxnSp>
        <p:nvCxnSpPr>
          <p:cNvPr id="467" name="Shape 467"/>
          <p:cNvCxnSpPr/>
          <p:nvPr/>
        </p:nvCxnSpPr>
        <p:spPr>
          <a:xfrm>
            <a:off x="4156589" y="1824147"/>
            <a:ext cx="977100" cy="0"/>
          </a:xfrm>
          <a:prstGeom prst="straightConnector1">
            <a:avLst/>
          </a:prstGeom>
          <a:noFill/>
          <a:ln w="15875" cap="flat" cmpd="sng">
            <a:solidFill>
              <a:srgbClr val="202020"/>
            </a:solidFill>
            <a:prstDash val="solid"/>
            <a:round/>
            <a:headEnd type="none" w="med" len="med"/>
            <a:tailEnd type="triangle" w="lg" len="lg"/>
          </a:ln>
        </p:spPr>
      </p:cxnSp>
      <p:sp>
        <p:nvSpPr>
          <p:cNvPr id="468" name="Shape 468"/>
          <p:cNvSpPr/>
          <p:nvPr/>
        </p:nvSpPr>
        <p:spPr>
          <a:xfrm>
            <a:off x="5133733" y="1349250"/>
            <a:ext cx="1034400" cy="983699"/>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2048</a:t>
            </a:r>
          </a:p>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outputs</a:t>
            </a:r>
          </a:p>
        </p:txBody>
      </p:sp>
      <p:sp>
        <p:nvSpPr>
          <p:cNvPr id="469" name="Shape 469"/>
          <p:cNvSpPr/>
          <p:nvPr/>
        </p:nvSpPr>
        <p:spPr>
          <a:xfrm>
            <a:off x="5119444" y="3228848"/>
            <a:ext cx="1034400" cy="7818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512</a:t>
            </a:r>
          </a:p>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outputs</a:t>
            </a:r>
          </a:p>
        </p:txBody>
      </p:sp>
      <p:sp>
        <p:nvSpPr>
          <p:cNvPr id="470" name="Shape 470"/>
          <p:cNvSpPr/>
          <p:nvPr/>
        </p:nvSpPr>
        <p:spPr>
          <a:xfrm>
            <a:off x="6828353" y="1332362"/>
            <a:ext cx="5718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FC2</a:t>
            </a:r>
          </a:p>
        </p:txBody>
      </p:sp>
      <p:sp>
        <p:nvSpPr>
          <p:cNvPr id="471" name="Shape 471"/>
          <p:cNvSpPr/>
          <p:nvPr/>
        </p:nvSpPr>
        <p:spPr>
          <a:xfrm>
            <a:off x="6823589" y="3228847"/>
            <a:ext cx="571800" cy="7818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FC2</a:t>
            </a:r>
          </a:p>
        </p:txBody>
      </p:sp>
      <p:cxnSp>
        <p:nvCxnSpPr>
          <p:cNvPr id="472" name="Shape 472"/>
          <p:cNvCxnSpPr>
            <a:stCxn id="469" idx="3"/>
          </p:cNvCxnSpPr>
          <p:nvPr/>
        </p:nvCxnSpPr>
        <p:spPr>
          <a:xfrm>
            <a:off x="6153844" y="3619748"/>
            <a:ext cx="669599" cy="0"/>
          </a:xfrm>
          <a:prstGeom prst="straightConnector1">
            <a:avLst/>
          </a:prstGeom>
          <a:noFill/>
          <a:ln w="15875" cap="flat" cmpd="sng">
            <a:solidFill>
              <a:srgbClr val="202020"/>
            </a:solidFill>
            <a:prstDash val="solid"/>
            <a:round/>
            <a:headEnd type="none" w="med" len="med"/>
            <a:tailEnd type="triangle" w="lg" len="lg"/>
          </a:ln>
        </p:spPr>
      </p:cxnSp>
      <p:cxnSp>
        <p:nvCxnSpPr>
          <p:cNvPr id="473" name="Shape 473"/>
          <p:cNvCxnSpPr/>
          <p:nvPr/>
        </p:nvCxnSpPr>
        <p:spPr>
          <a:xfrm>
            <a:off x="6168269" y="1824147"/>
            <a:ext cx="669600" cy="0"/>
          </a:xfrm>
          <a:prstGeom prst="straightConnector1">
            <a:avLst/>
          </a:prstGeom>
          <a:noFill/>
          <a:ln w="15875" cap="flat" cmpd="sng">
            <a:solidFill>
              <a:srgbClr val="202020"/>
            </a:solidFill>
            <a:prstDash val="solid"/>
            <a:round/>
            <a:headEnd type="none" w="med" len="med"/>
            <a:tailEnd type="triangle" w="lg" len="lg"/>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18" name="Shape 118"/>
          <p:cNvSpPr txBox="1">
            <a:spLocks noGrp="1"/>
          </p:cNvSpPr>
          <p:nvPr>
            <p:ph type="title"/>
          </p:nvPr>
        </p:nvSpPr>
        <p:spPr>
          <a:xfrm>
            <a:off x="248254" y="722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a:solidFill>
                  <a:schemeClr val="lt1"/>
                </a:solidFill>
              </a:rPr>
              <a:t>Caltech Pedestrian Detection Benchmark</a:t>
            </a:r>
          </a:p>
        </p:txBody>
      </p:sp>
      <p:sp>
        <p:nvSpPr>
          <p:cNvPr id="119" name="Shape 119"/>
          <p:cNvSpPr txBox="1"/>
          <p:nvPr/>
        </p:nvSpPr>
        <p:spPr>
          <a:xfrm>
            <a:off x="5861825" y="1189825"/>
            <a:ext cx="3000000" cy="999000"/>
          </a:xfrm>
          <a:prstGeom prst="rect">
            <a:avLst/>
          </a:prstGeom>
          <a:noFill/>
          <a:ln>
            <a:noFill/>
          </a:ln>
        </p:spPr>
        <p:txBody>
          <a:bodyPr lIns="91425" tIns="91425" rIns="91425" bIns="91425" anchor="ctr" anchorCtr="0">
            <a:noAutofit/>
          </a:bodyPr>
          <a:lstStyle/>
          <a:p>
            <a:pPr lvl="0" rtl="0">
              <a:spcBef>
                <a:spcPts val="0"/>
              </a:spcBef>
              <a:buNone/>
            </a:pPr>
            <a:r>
              <a:rPr lang="en" sz="1800" b="1">
                <a:solidFill>
                  <a:schemeClr val="dk1"/>
                </a:solidFill>
              </a:rPr>
              <a:t>10 hours @ 640x480</a:t>
            </a:r>
          </a:p>
          <a:p>
            <a:pPr lvl="0" rtl="0">
              <a:spcBef>
                <a:spcPts val="0"/>
              </a:spcBef>
              <a:buNone/>
            </a:pPr>
            <a:r>
              <a:rPr lang="en" sz="1800">
                <a:solidFill>
                  <a:schemeClr val="dk1"/>
                </a:solidFill>
              </a:rPr>
              <a:t>~250,000 frames annotated</a:t>
            </a:r>
          </a:p>
          <a:p>
            <a:pPr lvl="0" rtl="0">
              <a:spcBef>
                <a:spcPts val="0"/>
              </a:spcBef>
              <a:buNone/>
            </a:pPr>
            <a:r>
              <a:rPr lang="en" sz="1800">
                <a:solidFill>
                  <a:schemeClr val="dk1"/>
                </a:solidFill>
              </a:rPr>
              <a:t>~2,300 unique pedestrians</a:t>
            </a:r>
          </a:p>
        </p:txBody>
      </p:sp>
      <p:sp>
        <p:nvSpPr>
          <p:cNvPr id="120" name="Shape 120"/>
          <p:cNvSpPr txBox="1"/>
          <p:nvPr/>
        </p:nvSpPr>
        <p:spPr>
          <a:xfrm>
            <a:off x="3717149" y="4801575"/>
            <a:ext cx="54270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Pedestrian Detection: An Evaluation of the State of the Art, </a:t>
            </a:r>
            <a:r>
              <a:rPr lang="en" sz="1200" i="1">
                <a:solidFill>
                  <a:srgbClr val="999999"/>
                </a:solidFill>
              </a:rPr>
              <a:t>Dollár, et al., 2012</a:t>
            </a:r>
          </a:p>
        </p:txBody>
      </p:sp>
      <p:sp>
        <p:nvSpPr>
          <p:cNvPr id="121" name="Shape 121"/>
          <p:cNvSpPr txBox="1"/>
          <p:nvPr/>
        </p:nvSpPr>
        <p:spPr>
          <a:xfrm>
            <a:off x="5861825" y="2877282"/>
            <a:ext cx="3750300" cy="1839600"/>
          </a:xfrm>
          <a:prstGeom prst="rect">
            <a:avLst/>
          </a:prstGeom>
          <a:noFill/>
          <a:ln>
            <a:noFill/>
          </a:ln>
        </p:spPr>
        <p:txBody>
          <a:bodyPr lIns="91425" tIns="91425" rIns="91425" bIns="91425" anchor="t" anchorCtr="0">
            <a:noAutofit/>
          </a:bodyPr>
          <a:lstStyle/>
          <a:p>
            <a:pPr lvl="0">
              <a:spcBef>
                <a:spcPts val="0"/>
              </a:spcBef>
              <a:buNone/>
            </a:pPr>
            <a:r>
              <a:rPr lang="en" sz="1800" b="1"/>
              <a:t>Reasonable configuration:</a:t>
            </a:r>
          </a:p>
          <a:p>
            <a:pPr marL="457200" lvl="0" indent="-342900" rtl="0">
              <a:spcBef>
                <a:spcPts val="0"/>
              </a:spcBef>
              <a:buSzPct val="100000"/>
              <a:buChar char="-"/>
            </a:pPr>
            <a:r>
              <a:rPr lang="en" sz="1800">
                <a:highlight>
                  <a:srgbClr val="FFFFFF"/>
                </a:highlight>
              </a:rPr>
              <a:t>50-pixel or taller</a:t>
            </a:r>
          </a:p>
          <a:p>
            <a:pPr marL="457200" lvl="0" indent="-342900" rtl="0">
              <a:spcBef>
                <a:spcPts val="0"/>
              </a:spcBef>
              <a:buSzPct val="100000"/>
              <a:buChar char="-"/>
            </a:pPr>
            <a:r>
              <a:rPr lang="en" sz="1800">
                <a:highlight>
                  <a:srgbClr val="FFFFFF"/>
                </a:highlight>
              </a:rPr>
              <a:t>unoccluded or partially occluded</a:t>
            </a:r>
          </a:p>
          <a:p>
            <a:pPr marL="457200" lvl="0" indent="-342900">
              <a:spcBef>
                <a:spcPts val="0"/>
              </a:spcBef>
              <a:buSzPct val="100000"/>
              <a:buChar char="-"/>
            </a:pPr>
            <a:r>
              <a:rPr lang="en" sz="1800">
                <a:highlight>
                  <a:srgbClr val="FFFFFF"/>
                </a:highlight>
              </a:rPr>
              <a:t>box mainly contains a </a:t>
            </a:r>
            <a:br>
              <a:rPr lang="en" sz="1800">
                <a:highlight>
                  <a:srgbClr val="FFFFFF"/>
                </a:highlight>
              </a:rPr>
            </a:br>
            <a:r>
              <a:rPr lang="en" sz="1800">
                <a:highlight>
                  <a:srgbClr val="FFFFFF"/>
                </a:highlight>
              </a:rPr>
              <a:t>single person</a:t>
            </a:r>
          </a:p>
        </p:txBody>
      </p:sp>
      <p:pic>
        <p:nvPicPr>
          <p:cNvPr id="122" name="Shape 122" descr="4.jpg"/>
          <p:cNvPicPr preferRelativeResize="0"/>
          <p:nvPr/>
        </p:nvPicPr>
        <p:blipFill>
          <a:blip r:embed="rId3">
            <a:alphaModFix/>
          </a:blip>
          <a:stretch>
            <a:fillRect/>
          </a:stretch>
        </p:blipFill>
        <p:spPr>
          <a:xfrm>
            <a:off x="2735365" y="735299"/>
            <a:ext cx="2741875" cy="2056399"/>
          </a:xfrm>
          <a:prstGeom prst="rect">
            <a:avLst/>
          </a:prstGeom>
          <a:noFill/>
          <a:ln>
            <a:noFill/>
          </a:ln>
        </p:spPr>
      </p:pic>
      <p:pic>
        <p:nvPicPr>
          <p:cNvPr id="123" name="Shape 123" descr="3.jpg"/>
          <p:cNvPicPr preferRelativeResize="0"/>
          <p:nvPr/>
        </p:nvPicPr>
        <p:blipFill>
          <a:blip r:embed="rId4">
            <a:alphaModFix/>
          </a:blip>
          <a:stretch>
            <a:fillRect/>
          </a:stretch>
        </p:blipFill>
        <p:spPr>
          <a:xfrm>
            <a:off x="0" y="735300"/>
            <a:ext cx="2741875" cy="2056412"/>
          </a:xfrm>
          <a:prstGeom prst="rect">
            <a:avLst/>
          </a:prstGeom>
          <a:noFill/>
          <a:ln>
            <a:noFill/>
          </a:ln>
        </p:spPr>
      </p:pic>
      <p:pic>
        <p:nvPicPr>
          <p:cNvPr id="124" name="Shape 124" descr="2.jpg"/>
          <p:cNvPicPr preferRelativeResize="0"/>
          <p:nvPr/>
        </p:nvPicPr>
        <p:blipFill>
          <a:blip r:embed="rId5">
            <a:alphaModFix/>
          </a:blip>
          <a:stretch>
            <a:fillRect/>
          </a:stretch>
        </p:blipFill>
        <p:spPr>
          <a:xfrm>
            <a:off x="0" y="2791700"/>
            <a:ext cx="2741849" cy="2056400"/>
          </a:xfrm>
          <a:prstGeom prst="rect">
            <a:avLst/>
          </a:prstGeom>
          <a:noFill/>
          <a:ln>
            <a:noFill/>
          </a:ln>
        </p:spPr>
      </p:pic>
      <p:pic>
        <p:nvPicPr>
          <p:cNvPr id="125" name="Shape 125" descr="1.jpg"/>
          <p:cNvPicPr preferRelativeResize="0"/>
          <p:nvPr/>
        </p:nvPicPr>
        <p:blipFill>
          <a:blip r:embed="rId6">
            <a:alphaModFix/>
          </a:blip>
          <a:stretch>
            <a:fillRect/>
          </a:stretch>
        </p:blipFill>
        <p:spPr>
          <a:xfrm>
            <a:off x="2735375" y="2791700"/>
            <a:ext cx="2741849" cy="205639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Shape 478"/>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479" name="Shape 479"/>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Hint Layer</a:t>
            </a:r>
          </a:p>
        </p:txBody>
      </p:sp>
      <p:sp>
        <p:nvSpPr>
          <p:cNvPr id="480" name="Shape 480"/>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481" name="Shape 481"/>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482" name="Shape 482"/>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483" name="Shape 483"/>
          <p:cNvSpPr txBox="1">
            <a:spLocks noGrp="1"/>
          </p:cNvSpPr>
          <p:nvPr>
            <p:ph type="body" idx="1"/>
          </p:nvPr>
        </p:nvSpPr>
        <p:spPr>
          <a:xfrm>
            <a:off x="248254" y="44487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Add extra fully connected layer to </a:t>
            </a:r>
            <a:r>
              <a:rPr lang="en" sz="2500">
                <a:solidFill>
                  <a:srgbClr val="000000"/>
                </a:solidFill>
              </a:rPr>
              <a:t>each </a:t>
            </a:r>
            <a:r>
              <a:rPr lang="en" sz="2500" b="0" i="0" u="none" strike="noStrike" cap="none">
                <a:solidFill>
                  <a:srgbClr val="000000"/>
                </a:solidFill>
                <a:latin typeface="Arial"/>
                <a:ea typeface="Arial"/>
                <a:cs typeface="Arial"/>
                <a:sym typeface="Arial"/>
              </a:rPr>
              <a:t>model</a:t>
            </a:r>
          </a:p>
        </p:txBody>
      </p:sp>
      <p:sp>
        <p:nvSpPr>
          <p:cNvPr id="484" name="Shape 484"/>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485" name="Shape 485"/>
          <p:cNvCxnSpPr>
            <a:endCxn id="484"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486" name="Shape 486"/>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cxnSp>
        <p:nvCxnSpPr>
          <p:cNvPr id="487" name="Shape 487"/>
          <p:cNvCxnSpPr>
            <a:stCxn id="480" idx="3"/>
            <a:endCxn id="488" idx="1"/>
          </p:cNvCxnSpPr>
          <p:nvPr/>
        </p:nvCxnSpPr>
        <p:spPr>
          <a:xfrm>
            <a:off x="4156469" y="1833736"/>
            <a:ext cx="291600" cy="900"/>
          </a:xfrm>
          <a:prstGeom prst="straightConnector1">
            <a:avLst/>
          </a:prstGeom>
          <a:noFill/>
          <a:ln w="15875" cap="flat" cmpd="sng">
            <a:solidFill>
              <a:srgbClr val="202020"/>
            </a:solidFill>
            <a:prstDash val="solid"/>
            <a:round/>
            <a:headEnd type="none" w="med" len="med"/>
            <a:tailEnd type="triangle" w="lg" len="lg"/>
          </a:ln>
        </p:spPr>
      </p:cxnSp>
      <p:sp>
        <p:nvSpPr>
          <p:cNvPr id="489" name="Shape 489"/>
          <p:cNvSpPr/>
          <p:nvPr/>
        </p:nvSpPr>
        <p:spPr>
          <a:xfrm>
            <a:off x="5481747" y="1342750"/>
            <a:ext cx="11847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Hint FC</a:t>
            </a:r>
            <a:br>
              <a:rPr lang="en" sz="2000" b="0" i="0" u="none" strike="noStrike" cap="none">
                <a:solidFill>
                  <a:srgbClr val="FF0000"/>
                </a:solidFill>
                <a:latin typeface="Calibri"/>
                <a:ea typeface="Calibri"/>
                <a:cs typeface="Calibri"/>
                <a:sym typeface="Calibri"/>
              </a:rPr>
            </a:br>
            <a:r>
              <a:rPr lang="en" sz="2000">
                <a:solidFill>
                  <a:srgbClr val="FF0000"/>
                </a:solidFill>
                <a:latin typeface="Calibri"/>
                <a:ea typeface="Calibri"/>
                <a:cs typeface="Calibri"/>
                <a:sym typeface="Calibri"/>
              </a:rPr>
              <a:t>2048</a:t>
            </a:r>
            <a:r>
              <a:rPr lang="en" sz="2000" b="0" i="0" u="none" strike="noStrike" cap="none">
                <a:solidFill>
                  <a:srgbClr val="FF0000"/>
                </a:solidFill>
                <a:latin typeface="Calibri"/>
                <a:ea typeface="Calibri"/>
                <a:cs typeface="Calibri"/>
                <a:sym typeface="Calibri"/>
              </a:rPr>
              <a:t>-&gt;64</a:t>
            </a:r>
          </a:p>
        </p:txBody>
      </p:sp>
      <p:sp>
        <p:nvSpPr>
          <p:cNvPr id="490" name="Shape 490"/>
          <p:cNvSpPr/>
          <p:nvPr/>
        </p:nvSpPr>
        <p:spPr>
          <a:xfrm>
            <a:off x="6975989" y="1345383"/>
            <a:ext cx="8019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sp>
        <p:nvSpPr>
          <p:cNvPr id="491" name="Shape 491"/>
          <p:cNvSpPr/>
          <p:nvPr/>
        </p:nvSpPr>
        <p:spPr>
          <a:xfrm>
            <a:off x="6975989" y="3250458"/>
            <a:ext cx="801900" cy="7817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cxnSp>
        <p:nvCxnSpPr>
          <p:cNvPr id="492" name="Shape 492"/>
          <p:cNvCxnSpPr>
            <a:stCxn id="489" idx="3"/>
            <a:endCxn id="490" idx="1"/>
          </p:cNvCxnSpPr>
          <p:nvPr/>
        </p:nvCxnSpPr>
        <p:spPr>
          <a:xfrm>
            <a:off x="6666447" y="1834600"/>
            <a:ext cx="309600" cy="2700"/>
          </a:xfrm>
          <a:prstGeom prst="straightConnector1">
            <a:avLst/>
          </a:prstGeom>
          <a:noFill/>
          <a:ln w="15875" cap="flat" cmpd="sng">
            <a:solidFill>
              <a:srgbClr val="202020"/>
            </a:solidFill>
            <a:prstDash val="solid"/>
            <a:round/>
            <a:headEnd type="none" w="med" len="med"/>
            <a:tailEnd type="triangle" w="lg" len="lg"/>
          </a:ln>
        </p:spPr>
      </p:cxnSp>
      <p:sp>
        <p:nvSpPr>
          <p:cNvPr id="488" name="Shape 488"/>
          <p:cNvSpPr/>
          <p:nvPr/>
        </p:nvSpPr>
        <p:spPr>
          <a:xfrm>
            <a:off x="4447933" y="1342740"/>
            <a:ext cx="10344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2048 </a:t>
            </a:r>
            <a:r>
              <a:rPr lang="en" sz="2000" b="0" i="0" u="none" strike="noStrike" cap="none">
                <a:solidFill>
                  <a:srgbClr val="FF0000"/>
                </a:solidFill>
                <a:latin typeface="Calibri"/>
                <a:ea typeface="Calibri"/>
                <a:cs typeface="Calibri"/>
                <a:sym typeface="Calibri"/>
              </a:rPr>
              <a:t>outputs</a:t>
            </a:r>
          </a:p>
        </p:txBody>
      </p:sp>
      <p:cxnSp>
        <p:nvCxnSpPr>
          <p:cNvPr id="493" name="Shape 493"/>
          <p:cNvCxnSpPr>
            <a:stCxn id="484" idx="3"/>
            <a:endCxn id="494" idx="1"/>
          </p:cNvCxnSpPr>
          <p:nvPr/>
        </p:nvCxnSpPr>
        <p:spPr>
          <a:xfrm>
            <a:off x="2725266" y="3638649"/>
            <a:ext cx="1722899" cy="0"/>
          </a:xfrm>
          <a:prstGeom prst="straightConnector1">
            <a:avLst/>
          </a:prstGeom>
          <a:noFill/>
          <a:ln w="15875" cap="flat" cmpd="sng">
            <a:solidFill>
              <a:srgbClr val="202020"/>
            </a:solidFill>
            <a:prstDash val="solid"/>
            <a:round/>
            <a:headEnd type="none" w="med" len="med"/>
            <a:tailEnd type="triangle" w="lg" len="lg"/>
          </a:ln>
        </p:spPr>
      </p:cxnSp>
      <p:sp>
        <p:nvSpPr>
          <p:cNvPr id="495" name="Shape 495"/>
          <p:cNvSpPr/>
          <p:nvPr/>
        </p:nvSpPr>
        <p:spPr>
          <a:xfrm>
            <a:off x="5481900" y="3247882"/>
            <a:ext cx="1184700" cy="7818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Hint FC</a:t>
            </a:r>
            <a:br>
              <a:rPr lang="en" sz="2000" b="0" i="0" u="none" strike="noStrike" cap="none">
                <a:solidFill>
                  <a:srgbClr val="FF0000"/>
                </a:solidFill>
                <a:latin typeface="Calibri"/>
                <a:ea typeface="Calibri"/>
                <a:cs typeface="Calibri"/>
                <a:sym typeface="Calibri"/>
              </a:rPr>
            </a:br>
            <a:r>
              <a:rPr lang="en" sz="2000">
                <a:solidFill>
                  <a:srgbClr val="FF0000"/>
                </a:solidFill>
                <a:latin typeface="Calibri"/>
                <a:ea typeface="Calibri"/>
                <a:cs typeface="Calibri"/>
                <a:sym typeface="Calibri"/>
              </a:rPr>
              <a:t>512-</a:t>
            </a:r>
            <a:r>
              <a:rPr lang="en" sz="2000" b="0" i="0" u="none" strike="noStrike" cap="none">
                <a:solidFill>
                  <a:srgbClr val="FF0000"/>
                </a:solidFill>
                <a:latin typeface="Calibri"/>
                <a:ea typeface="Calibri"/>
                <a:cs typeface="Calibri"/>
                <a:sym typeface="Calibri"/>
              </a:rPr>
              <a:t>&gt;64</a:t>
            </a:r>
          </a:p>
        </p:txBody>
      </p:sp>
      <p:sp>
        <p:nvSpPr>
          <p:cNvPr id="494" name="Shape 494"/>
          <p:cNvSpPr/>
          <p:nvPr/>
        </p:nvSpPr>
        <p:spPr>
          <a:xfrm>
            <a:off x="4448075" y="3247882"/>
            <a:ext cx="1034400" cy="7818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512</a:t>
            </a:r>
          </a:p>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outputs</a:t>
            </a:r>
          </a:p>
        </p:txBody>
      </p:sp>
      <p:cxnSp>
        <p:nvCxnSpPr>
          <p:cNvPr id="496" name="Shape 496"/>
          <p:cNvCxnSpPr/>
          <p:nvPr/>
        </p:nvCxnSpPr>
        <p:spPr>
          <a:xfrm>
            <a:off x="6666447" y="3640011"/>
            <a:ext cx="309600" cy="2700"/>
          </a:xfrm>
          <a:prstGeom prst="straightConnector1">
            <a:avLst/>
          </a:prstGeom>
          <a:noFill/>
          <a:ln w="15875" cap="flat" cmpd="sng">
            <a:solidFill>
              <a:srgbClr val="202020"/>
            </a:solidFill>
            <a:prstDash val="solid"/>
            <a:round/>
            <a:headEnd type="none" w="med" len="med"/>
            <a:tailEnd type="triangle" w="lg" len="lg"/>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Shape 501"/>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02" name="Shape 502"/>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Hint Layer</a:t>
            </a:r>
          </a:p>
        </p:txBody>
      </p:sp>
      <p:sp>
        <p:nvSpPr>
          <p:cNvPr id="503" name="Shape 503"/>
          <p:cNvSpPr txBox="1">
            <a:spLocks noGrp="1"/>
          </p:cNvSpPr>
          <p:nvPr>
            <p:ph type="body" idx="1"/>
          </p:nvPr>
        </p:nvSpPr>
        <p:spPr>
          <a:xfrm>
            <a:off x="251704" y="446777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a:solidFill>
                  <a:srgbClr val="000000"/>
                </a:solidFill>
              </a:rPr>
              <a:t>Train to match teacher’s hint layer outputs</a:t>
            </a:r>
          </a:p>
        </p:txBody>
      </p:sp>
      <p:cxnSp>
        <p:nvCxnSpPr>
          <p:cNvPr id="504" name="Shape 504"/>
          <p:cNvCxnSpPr/>
          <p:nvPr/>
        </p:nvCxnSpPr>
        <p:spPr>
          <a:xfrm>
            <a:off x="7389447" y="2347006"/>
            <a:ext cx="0" cy="912900"/>
          </a:xfrm>
          <a:prstGeom prst="straightConnector1">
            <a:avLst/>
          </a:prstGeom>
          <a:noFill/>
          <a:ln w="15875" cap="flat" cmpd="sng">
            <a:solidFill>
              <a:srgbClr val="FF0000"/>
            </a:solidFill>
            <a:prstDash val="solid"/>
            <a:round/>
            <a:headEnd type="none" w="med" len="med"/>
            <a:tailEnd type="triangle" w="lg" len="lg"/>
          </a:ln>
        </p:spPr>
      </p:cxnSp>
      <p:sp>
        <p:nvSpPr>
          <p:cNvPr id="505" name="Shape 505"/>
          <p:cNvSpPr/>
          <p:nvPr/>
        </p:nvSpPr>
        <p:spPr>
          <a:xfrm>
            <a:off x="6636290" y="2656796"/>
            <a:ext cx="1720200" cy="4224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b="0" i="0" u="none" strike="noStrike" cap="none">
                <a:solidFill>
                  <a:srgbClr val="FF0000"/>
                </a:solidFill>
                <a:latin typeface="Calibri"/>
                <a:ea typeface="Calibri"/>
                <a:cs typeface="Calibri"/>
                <a:sym typeface="Calibri"/>
              </a:rPr>
              <a:t>Copy weights</a:t>
            </a:r>
          </a:p>
        </p:txBody>
      </p:sp>
      <p:cxnSp>
        <p:nvCxnSpPr>
          <p:cNvPr id="506" name="Shape 506"/>
          <p:cNvCxnSpPr/>
          <p:nvPr/>
        </p:nvCxnSpPr>
        <p:spPr>
          <a:xfrm>
            <a:off x="6180850" y="2118465"/>
            <a:ext cx="900" cy="1287900"/>
          </a:xfrm>
          <a:prstGeom prst="straightConnector1">
            <a:avLst/>
          </a:prstGeom>
          <a:noFill/>
          <a:ln w="15875" cap="flat" cmpd="sng">
            <a:solidFill>
              <a:srgbClr val="FF0000"/>
            </a:solidFill>
            <a:prstDash val="solid"/>
            <a:round/>
            <a:headEnd type="none" w="med" len="med"/>
            <a:tailEnd type="none" w="med" len="med"/>
          </a:ln>
        </p:spPr>
      </p:cxnSp>
      <p:sp>
        <p:nvSpPr>
          <p:cNvPr id="507" name="Shape 507"/>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508" name="Shape 508"/>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509" name="Shape 509"/>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510" name="Shape 510"/>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511" name="Shape 511"/>
          <p:cNvCxnSpPr>
            <a:endCxn id="510"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512" name="Shape 512"/>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cxnSp>
        <p:nvCxnSpPr>
          <p:cNvPr id="513" name="Shape 513"/>
          <p:cNvCxnSpPr>
            <a:stCxn id="507" idx="3"/>
            <a:endCxn id="514" idx="1"/>
          </p:cNvCxnSpPr>
          <p:nvPr/>
        </p:nvCxnSpPr>
        <p:spPr>
          <a:xfrm>
            <a:off x="4156469" y="1833736"/>
            <a:ext cx="291600" cy="900"/>
          </a:xfrm>
          <a:prstGeom prst="straightConnector1">
            <a:avLst/>
          </a:prstGeom>
          <a:noFill/>
          <a:ln w="15875" cap="flat" cmpd="sng">
            <a:solidFill>
              <a:srgbClr val="202020"/>
            </a:solidFill>
            <a:prstDash val="solid"/>
            <a:round/>
            <a:headEnd type="none" w="med" len="med"/>
            <a:tailEnd type="triangle" w="lg" len="lg"/>
          </a:ln>
        </p:spPr>
      </p:cxnSp>
      <p:sp>
        <p:nvSpPr>
          <p:cNvPr id="515" name="Shape 515"/>
          <p:cNvSpPr/>
          <p:nvPr/>
        </p:nvSpPr>
        <p:spPr>
          <a:xfrm>
            <a:off x="4448072" y="1345625"/>
            <a:ext cx="1184700" cy="9837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Hint FC</a:t>
            </a:r>
            <a:br>
              <a:rPr lang="en" sz="2000" b="0" i="0" u="none" strike="noStrike" cap="none">
                <a:latin typeface="Calibri"/>
                <a:ea typeface="Calibri"/>
                <a:cs typeface="Calibri"/>
                <a:sym typeface="Calibri"/>
              </a:rPr>
            </a:br>
            <a:r>
              <a:rPr lang="en" sz="2000">
                <a:latin typeface="Calibri"/>
                <a:ea typeface="Calibri"/>
                <a:cs typeface="Calibri"/>
                <a:sym typeface="Calibri"/>
              </a:rPr>
              <a:t>2048</a:t>
            </a:r>
            <a:r>
              <a:rPr lang="en" sz="2000" b="0" i="0" u="none" strike="noStrike" cap="none">
                <a:latin typeface="Calibri"/>
                <a:ea typeface="Calibri"/>
                <a:cs typeface="Calibri"/>
                <a:sym typeface="Calibri"/>
              </a:rPr>
              <a:t>-&gt;64</a:t>
            </a:r>
          </a:p>
        </p:txBody>
      </p:sp>
      <p:sp>
        <p:nvSpPr>
          <p:cNvPr id="516" name="Shape 516"/>
          <p:cNvSpPr/>
          <p:nvPr/>
        </p:nvSpPr>
        <p:spPr>
          <a:xfrm>
            <a:off x="6975989" y="1345383"/>
            <a:ext cx="8019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sp>
        <p:nvSpPr>
          <p:cNvPr id="517" name="Shape 517"/>
          <p:cNvSpPr/>
          <p:nvPr/>
        </p:nvSpPr>
        <p:spPr>
          <a:xfrm>
            <a:off x="6975989" y="3250458"/>
            <a:ext cx="801900" cy="7817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cxnSp>
        <p:nvCxnSpPr>
          <p:cNvPr id="518" name="Shape 518"/>
          <p:cNvCxnSpPr>
            <a:stCxn id="515" idx="3"/>
            <a:endCxn id="516" idx="1"/>
          </p:cNvCxnSpPr>
          <p:nvPr/>
        </p:nvCxnSpPr>
        <p:spPr>
          <a:xfrm rot="10800000" flipH="1">
            <a:off x="5632772" y="1837175"/>
            <a:ext cx="1343100" cy="300"/>
          </a:xfrm>
          <a:prstGeom prst="straightConnector1">
            <a:avLst/>
          </a:prstGeom>
          <a:noFill/>
          <a:ln w="15875" cap="flat" cmpd="sng">
            <a:solidFill>
              <a:srgbClr val="202020"/>
            </a:solidFill>
            <a:prstDash val="solid"/>
            <a:round/>
            <a:headEnd type="none" w="med" len="med"/>
            <a:tailEnd type="triangle" w="lg" len="lg"/>
          </a:ln>
        </p:spPr>
      </p:cxnSp>
      <p:cxnSp>
        <p:nvCxnSpPr>
          <p:cNvPr id="519" name="Shape 519"/>
          <p:cNvCxnSpPr>
            <a:stCxn id="510" idx="3"/>
            <a:endCxn id="520" idx="1"/>
          </p:cNvCxnSpPr>
          <p:nvPr/>
        </p:nvCxnSpPr>
        <p:spPr>
          <a:xfrm>
            <a:off x="2725266" y="3638649"/>
            <a:ext cx="1722899" cy="0"/>
          </a:xfrm>
          <a:prstGeom prst="straightConnector1">
            <a:avLst/>
          </a:prstGeom>
          <a:noFill/>
          <a:ln w="15875" cap="flat" cmpd="sng">
            <a:solidFill>
              <a:srgbClr val="202020"/>
            </a:solidFill>
            <a:prstDash val="solid"/>
            <a:round/>
            <a:headEnd type="none" w="med" len="med"/>
            <a:tailEnd type="triangle" w="lg" len="lg"/>
          </a:ln>
        </p:spPr>
      </p:cxnSp>
      <p:sp>
        <p:nvSpPr>
          <p:cNvPr id="521" name="Shape 521"/>
          <p:cNvSpPr/>
          <p:nvPr/>
        </p:nvSpPr>
        <p:spPr>
          <a:xfrm>
            <a:off x="4448062" y="3247757"/>
            <a:ext cx="1184700" cy="7818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Hint FC</a:t>
            </a:r>
            <a:br>
              <a:rPr lang="en" sz="2000" b="0" i="0" u="none" strike="noStrike" cap="none">
                <a:latin typeface="Calibri"/>
                <a:ea typeface="Calibri"/>
                <a:cs typeface="Calibri"/>
                <a:sym typeface="Calibri"/>
              </a:rPr>
            </a:br>
            <a:r>
              <a:rPr lang="en" sz="2000">
                <a:latin typeface="Calibri"/>
                <a:ea typeface="Calibri"/>
                <a:cs typeface="Calibri"/>
                <a:sym typeface="Calibri"/>
              </a:rPr>
              <a:t>512-</a:t>
            </a:r>
            <a:r>
              <a:rPr lang="en" sz="2000" b="0" i="0" u="none" strike="noStrike" cap="none">
                <a:latin typeface="Calibri"/>
                <a:ea typeface="Calibri"/>
                <a:cs typeface="Calibri"/>
                <a:sym typeface="Calibri"/>
              </a:rPr>
              <a:t>&gt;64</a:t>
            </a:r>
          </a:p>
        </p:txBody>
      </p:sp>
      <p:cxnSp>
        <p:nvCxnSpPr>
          <p:cNvPr id="522" name="Shape 522"/>
          <p:cNvCxnSpPr>
            <a:stCxn id="521" idx="3"/>
          </p:cNvCxnSpPr>
          <p:nvPr/>
        </p:nvCxnSpPr>
        <p:spPr>
          <a:xfrm>
            <a:off x="5632762" y="3638657"/>
            <a:ext cx="1343400" cy="4200"/>
          </a:xfrm>
          <a:prstGeom prst="straightConnector1">
            <a:avLst/>
          </a:prstGeom>
          <a:noFill/>
          <a:ln w="15875" cap="flat" cmpd="sng">
            <a:solidFill>
              <a:srgbClr val="202020"/>
            </a:solidFill>
            <a:prstDash val="solid"/>
            <a:round/>
            <a:headEnd type="none" w="med" len="med"/>
            <a:tailEnd type="triangle" w="lg" len="lg"/>
          </a:ln>
        </p:spPr>
      </p:cxnSp>
      <p:cxnSp>
        <p:nvCxnSpPr>
          <p:cNvPr id="523" name="Shape 523"/>
          <p:cNvCxnSpPr/>
          <p:nvPr/>
        </p:nvCxnSpPr>
        <p:spPr>
          <a:xfrm>
            <a:off x="5632772" y="2126775"/>
            <a:ext cx="548100" cy="2700"/>
          </a:xfrm>
          <a:prstGeom prst="straightConnector1">
            <a:avLst/>
          </a:prstGeom>
          <a:noFill/>
          <a:ln w="19050" cap="flat" cmpd="sng">
            <a:solidFill>
              <a:srgbClr val="FF0000"/>
            </a:solidFill>
            <a:prstDash val="solid"/>
            <a:round/>
            <a:headEnd type="none" w="lg" len="lg"/>
            <a:tailEnd type="none" w="lg" len="lg"/>
          </a:ln>
        </p:spPr>
      </p:cxnSp>
      <p:cxnSp>
        <p:nvCxnSpPr>
          <p:cNvPr id="524" name="Shape 524"/>
          <p:cNvCxnSpPr/>
          <p:nvPr/>
        </p:nvCxnSpPr>
        <p:spPr>
          <a:xfrm rot="10800000">
            <a:off x="5632775" y="3395556"/>
            <a:ext cx="548100" cy="2700"/>
          </a:xfrm>
          <a:prstGeom prst="straightConnector1">
            <a:avLst/>
          </a:prstGeom>
          <a:noFill/>
          <a:ln w="19050" cap="flat" cmpd="sng">
            <a:solidFill>
              <a:srgbClr val="FF0000"/>
            </a:solidFill>
            <a:prstDash val="solid"/>
            <a:round/>
            <a:headEnd type="none" w="lg" len="lg"/>
            <a:tailEnd type="triangle" w="lg" len="lg"/>
          </a:ln>
        </p:spPr>
      </p:cxnSp>
      <p:sp>
        <p:nvSpPr>
          <p:cNvPr id="525" name="Shape 525"/>
          <p:cNvSpPr/>
          <p:nvPr/>
        </p:nvSpPr>
        <p:spPr>
          <a:xfrm>
            <a:off x="5114776" y="2566540"/>
            <a:ext cx="1720200" cy="4224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a:solidFill>
                  <a:srgbClr val="FF0000"/>
                </a:solidFill>
                <a:latin typeface="Calibri"/>
                <a:ea typeface="Calibri"/>
                <a:cs typeface="Calibri"/>
                <a:sym typeface="Calibri"/>
              </a:rPr>
              <a:t>Euclidean Loss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Shape 530"/>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31" name="Shape 531"/>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Results: Hint Layer</a:t>
            </a:r>
          </a:p>
        </p:txBody>
      </p:sp>
      <p:graphicFrame>
        <p:nvGraphicFramePr>
          <p:cNvPr id="532" name="Shape 532"/>
          <p:cNvGraphicFramePr/>
          <p:nvPr/>
        </p:nvGraphicFramePr>
        <p:xfrm>
          <a:off x="2603937" y="1457534"/>
          <a:ext cx="3936125" cy="2866175"/>
        </p:xfrm>
        <a:graphic>
          <a:graphicData uri="http://schemas.openxmlformats.org/drawingml/2006/table">
            <a:tbl>
              <a:tblPr firstRow="1" bandRow="1">
                <a:noFill/>
                <a:tableStyleId>{DEE6A101-EA53-48C7-B4D7-0239E4052E6D}</a:tableStyleId>
              </a:tblPr>
              <a:tblGrid>
                <a:gridCol w="1552775">
                  <a:extLst>
                    <a:ext uri="{9D8B030D-6E8A-4147-A177-3AD203B41FA5}">
                      <a16:colId xmlns:a16="http://schemas.microsoft.com/office/drawing/2014/main" val="20000"/>
                    </a:ext>
                  </a:extLst>
                </a:gridCol>
                <a:gridCol w="1182525">
                  <a:extLst>
                    <a:ext uri="{9D8B030D-6E8A-4147-A177-3AD203B41FA5}">
                      <a16:colId xmlns:a16="http://schemas.microsoft.com/office/drawing/2014/main" val="20001"/>
                    </a:ext>
                  </a:extLst>
                </a:gridCol>
                <a:gridCol w="1200825">
                  <a:extLst>
                    <a:ext uri="{9D8B030D-6E8A-4147-A177-3AD203B41FA5}">
                      <a16:colId xmlns:a16="http://schemas.microsoft.com/office/drawing/2014/main" val="20002"/>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Hint</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00B050"/>
                          </a:solidFill>
                        </a:rPr>
                        <a:t>18.1%</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00B050"/>
                          </a:solidFill>
                        </a:rPr>
                        <a:t>20.4%</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br>
                        <a:rPr lang="en" sz="1500">
                          <a:solidFill>
                            <a:schemeClr val="dk1"/>
                          </a:solidFill>
                        </a:rPr>
                      </a:br>
                      <a:r>
                        <a:rPr lang="en" sz="1500">
                          <a:solidFill>
                            <a:schemeClr val="dk1"/>
                          </a:solidFill>
                        </a:rPr>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24.5%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00B050"/>
                          </a:solidFill>
                        </a:rPr>
                        <a:t>23.1%</a:t>
                      </a:r>
                    </a:p>
                  </a:txBody>
                  <a:tcPr marL="91450" marR="91450" marT="45725" marB="457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Shape 537"/>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i="0" u="none" strike="noStrike" cap="none">
                <a:solidFill>
                  <a:srgbClr val="000000"/>
                </a:solidFill>
                <a:latin typeface="Arial"/>
                <a:ea typeface="Arial"/>
                <a:cs typeface="Arial"/>
                <a:sym typeface="Arial"/>
              </a:rPr>
              <a:t>Teacher Confidence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Shape 542"/>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43" name="Shape 543"/>
          <p:cNvSpPr txBox="1"/>
          <p:nvPr/>
        </p:nvSpPr>
        <p:spPr>
          <a:xfrm>
            <a:off x="248254" y="2496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500" b="0" i="0" u="none" strike="noStrike" cap="none">
                <a:solidFill>
                  <a:schemeClr val="lt1"/>
                </a:solidFill>
                <a:latin typeface="Arial"/>
                <a:ea typeface="Arial"/>
                <a:cs typeface="Arial"/>
                <a:sym typeface="Arial"/>
              </a:rPr>
              <a:t>Dropout as Bayesian Approximation, </a:t>
            </a:r>
            <a:r>
              <a:rPr lang="en" sz="2500" b="0" i="1" u="none" strike="noStrike" cap="none">
                <a:solidFill>
                  <a:schemeClr val="lt1"/>
                </a:solidFill>
                <a:latin typeface="Arial"/>
                <a:ea typeface="Arial"/>
                <a:cs typeface="Arial"/>
                <a:sym typeface="Arial"/>
              </a:rPr>
              <a:t>Yarin Gal, et al. 2015</a:t>
            </a:r>
          </a:p>
        </p:txBody>
      </p:sp>
      <p:sp>
        <p:nvSpPr>
          <p:cNvPr id="544" name="Shape 544"/>
          <p:cNvSpPr txBox="1">
            <a:spLocks noGrp="1"/>
          </p:cNvSpPr>
          <p:nvPr>
            <p:ph type="body" idx="1"/>
          </p:nvPr>
        </p:nvSpPr>
        <p:spPr>
          <a:xfrm>
            <a:off x="248254" y="1148741"/>
            <a:ext cx="8520600" cy="35376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Training </a:t>
            </a:r>
            <a:r>
              <a:rPr lang="en">
                <a:solidFill>
                  <a:schemeClr val="dk1"/>
                </a:solidFill>
              </a:rPr>
              <a:t>a </a:t>
            </a:r>
            <a:r>
              <a:rPr lang="en" sz="1800" b="0" i="0" u="none" strike="noStrike" cap="none">
                <a:solidFill>
                  <a:schemeClr val="dk1"/>
                </a:solidFill>
                <a:latin typeface="Arial"/>
                <a:ea typeface="Arial"/>
                <a:cs typeface="Arial"/>
                <a:sym typeface="Arial"/>
              </a:rPr>
              <a:t>network with </a:t>
            </a:r>
            <a:r>
              <a:rPr lang="en" sz="1800" b="1" i="0" u="none" strike="noStrike" cap="none">
                <a:solidFill>
                  <a:schemeClr val="dk1"/>
                </a:solidFill>
                <a:latin typeface="Arial"/>
                <a:ea typeface="Arial"/>
                <a:cs typeface="Arial"/>
                <a:sym typeface="Arial"/>
              </a:rPr>
              <a:t>dropout </a:t>
            </a:r>
            <a:r>
              <a:rPr lang="en">
                <a:solidFill>
                  <a:schemeClr val="dk1"/>
                </a:solidFill>
              </a:rPr>
              <a:t>is like training an </a:t>
            </a:r>
            <a:r>
              <a:rPr lang="en" sz="1800" b="1" i="0" u="none" strike="noStrike" cap="none">
                <a:solidFill>
                  <a:schemeClr val="dk1"/>
                </a:solidFill>
                <a:latin typeface="Arial"/>
                <a:ea typeface="Arial"/>
                <a:cs typeface="Arial"/>
                <a:sym typeface="Arial"/>
              </a:rPr>
              <a:t>ensemble of networks</a:t>
            </a:r>
            <a:r>
              <a:rPr lang="en" sz="1800" b="0" i="0" u="none" strike="noStrike" cap="none">
                <a:solidFill>
                  <a:schemeClr val="dk1"/>
                </a:solidFill>
                <a:latin typeface="Arial"/>
                <a:ea typeface="Arial"/>
                <a:cs typeface="Arial"/>
                <a:sym typeface="Arial"/>
              </a:rPr>
              <a:t> </a:t>
            </a:r>
          </a:p>
          <a:p>
            <a:pPr marL="457200" marR="0" lvl="0" indent="-228600" algn="l" rtl="0">
              <a:lnSpc>
                <a:spcPct val="115000"/>
              </a:lnSpc>
              <a:spcBef>
                <a:spcPts val="1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If every network in the ensemble agrees on the same output, these </a:t>
            </a:r>
            <a:r>
              <a:rPr lang="en">
                <a:solidFill>
                  <a:schemeClr val="dk1"/>
                </a:solidFill>
              </a:rPr>
              <a:t>networks </a:t>
            </a:r>
            <a:r>
              <a:rPr lang="en" sz="1800" b="0" i="0" u="none" strike="noStrike" cap="none">
                <a:solidFill>
                  <a:schemeClr val="dk1"/>
                </a:solidFill>
                <a:latin typeface="Arial"/>
                <a:ea typeface="Arial"/>
                <a:cs typeface="Arial"/>
                <a:sym typeface="Arial"/>
              </a:rPr>
              <a:t>are very confiden</a:t>
            </a:r>
            <a:r>
              <a:rPr lang="en">
                <a:solidFill>
                  <a:schemeClr val="dk1"/>
                </a:solidFill>
              </a:rPr>
              <a:t>t</a:t>
            </a:r>
            <a:r>
              <a:rPr lang="en" sz="1800" b="0" i="0" u="none" strike="noStrike" cap="none">
                <a:solidFill>
                  <a:schemeClr val="dk1"/>
                </a:solidFill>
                <a:latin typeface="Arial"/>
                <a:ea typeface="Arial"/>
                <a:cs typeface="Arial"/>
                <a:sym typeface="Arial"/>
              </a:rPr>
              <a:t>, and </a:t>
            </a:r>
            <a:r>
              <a:rPr lang="en">
                <a:solidFill>
                  <a:schemeClr val="dk1"/>
                </a:solidFill>
              </a:rPr>
              <a:t>the </a:t>
            </a:r>
            <a:r>
              <a:rPr lang="en" sz="1800" b="0" i="0" u="none" strike="noStrike" cap="none">
                <a:solidFill>
                  <a:schemeClr val="dk1"/>
                </a:solidFill>
                <a:latin typeface="Arial"/>
                <a:ea typeface="Arial"/>
                <a:cs typeface="Arial"/>
                <a:sym typeface="Arial"/>
              </a:rPr>
              <a:t>prediction is more likely to be good</a:t>
            </a:r>
          </a:p>
          <a:p>
            <a:pPr marL="457200" marR="0" lvl="0" indent="-228600" algn="l" rtl="0">
              <a:lnSpc>
                <a:spcPct val="115000"/>
              </a:lnSpc>
              <a:spcBef>
                <a:spcPts val="1600"/>
              </a:spcBef>
              <a:spcAft>
                <a:spcPts val="0"/>
              </a:spcAft>
              <a:buClr>
                <a:srgbClr val="000000"/>
              </a:buClr>
              <a:buSzPct val="100000"/>
              <a:buFont typeface="Arial"/>
              <a:buChar char="-"/>
            </a:pPr>
            <a:r>
              <a:rPr lang="en" b="1">
                <a:solidFill>
                  <a:schemeClr val="dk1"/>
                </a:solidFill>
              </a:rPr>
              <a:t>D</a:t>
            </a:r>
            <a:r>
              <a:rPr lang="en" sz="1800" b="1" i="0" u="none" strike="noStrike" cap="none">
                <a:solidFill>
                  <a:schemeClr val="dk1"/>
                </a:solidFill>
                <a:latin typeface="Arial"/>
                <a:ea typeface="Arial"/>
                <a:cs typeface="Arial"/>
                <a:sym typeface="Arial"/>
              </a:rPr>
              <a:t>ropout at test time</a:t>
            </a:r>
            <a:r>
              <a:rPr lang="en" sz="1800" b="0" i="0" u="none" strike="noStrike" cap="none">
                <a:solidFill>
                  <a:schemeClr val="dk1"/>
                </a:solidFill>
                <a:latin typeface="Arial"/>
                <a:ea typeface="Arial"/>
                <a:cs typeface="Arial"/>
                <a:sym typeface="Arial"/>
              </a:rPr>
              <a:t> can be used to compute output mean and covariance </a:t>
            </a:r>
            <a:r>
              <a:rPr lang="en">
                <a:solidFill>
                  <a:schemeClr val="dk1"/>
                </a:solidFill>
              </a:rPr>
              <a:t>and </a:t>
            </a:r>
            <a:r>
              <a:rPr lang="en" sz="1800" b="0" i="0" u="none" strike="noStrike" cap="none">
                <a:solidFill>
                  <a:schemeClr val="dk1"/>
                </a:solidFill>
                <a:latin typeface="Arial"/>
                <a:ea typeface="Arial"/>
                <a:cs typeface="Arial"/>
                <a:sym typeface="Arial"/>
              </a:rPr>
              <a:t>measure </a:t>
            </a:r>
            <a:r>
              <a:rPr lang="en" b="1">
                <a:solidFill>
                  <a:schemeClr val="dk1"/>
                </a:solidFill>
              </a:rPr>
              <a:t>network </a:t>
            </a:r>
            <a:r>
              <a:rPr lang="en" sz="1800" b="1" i="0" u="none" strike="noStrike" cap="none">
                <a:solidFill>
                  <a:schemeClr val="dk1"/>
                </a:solidFill>
                <a:latin typeface="Arial"/>
                <a:ea typeface="Arial"/>
                <a:cs typeface="Arial"/>
                <a:sym typeface="Arial"/>
              </a:rPr>
              <a:t>confidence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Shape 549"/>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50" name="Shape 550"/>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Dropout</a:t>
            </a:r>
          </a:p>
        </p:txBody>
      </p:sp>
      <p:sp>
        <p:nvSpPr>
          <p:cNvPr id="551" name="Shape 551"/>
          <p:cNvSpPr txBox="1">
            <a:spLocks noGrp="1"/>
          </p:cNvSpPr>
          <p:nvPr>
            <p:ph type="body" idx="1"/>
          </p:nvPr>
        </p:nvSpPr>
        <p:spPr>
          <a:xfrm>
            <a:off x="251704" y="446777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a:solidFill>
                  <a:srgbClr val="000000"/>
                </a:solidFill>
              </a:rPr>
              <a:t>Add dropout before hint layer</a:t>
            </a:r>
          </a:p>
        </p:txBody>
      </p:sp>
      <p:sp>
        <p:nvSpPr>
          <p:cNvPr id="552" name="Shape 552"/>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553" name="Shape 553"/>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554" name="Shape 554"/>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555" name="Shape 555"/>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556" name="Shape 556"/>
          <p:cNvCxnSpPr>
            <a:endCxn id="555"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557" name="Shape 557"/>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cxnSp>
        <p:nvCxnSpPr>
          <p:cNvPr id="558" name="Shape 558"/>
          <p:cNvCxnSpPr>
            <a:stCxn id="552" idx="3"/>
            <a:endCxn id="559" idx="1"/>
          </p:cNvCxnSpPr>
          <p:nvPr/>
        </p:nvCxnSpPr>
        <p:spPr>
          <a:xfrm>
            <a:off x="4156469" y="1833736"/>
            <a:ext cx="201900" cy="900"/>
          </a:xfrm>
          <a:prstGeom prst="straightConnector1">
            <a:avLst/>
          </a:prstGeom>
          <a:noFill/>
          <a:ln w="15875" cap="flat" cmpd="sng">
            <a:solidFill>
              <a:srgbClr val="202020"/>
            </a:solidFill>
            <a:prstDash val="solid"/>
            <a:round/>
            <a:headEnd type="none" w="med" len="med"/>
            <a:tailEnd type="triangle" w="lg" len="lg"/>
          </a:ln>
        </p:spPr>
      </p:cxnSp>
      <p:sp>
        <p:nvSpPr>
          <p:cNvPr id="560" name="Shape 560"/>
          <p:cNvSpPr/>
          <p:nvPr/>
        </p:nvSpPr>
        <p:spPr>
          <a:xfrm>
            <a:off x="5591072" y="1345625"/>
            <a:ext cx="1184700" cy="9837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Hint FC</a:t>
            </a:r>
            <a:br>
              <a:rPr lang="en" sz="2000" b="0" i="0" u="none" strike="noStrike" cap="none">
                <a:latin typeface="Calibri"/>
                <a:ea typeface="Calibri"/>
                <a:cs typeface="Calibri"/>
                <a:sym typeface="Calibri"/>
              </a:rPr>
            </a:br>
            <a:r>
              <a:rPr lang="en" sz="2000">
                <a:latin typeface="Calibri"/>
                <a:ea typeface="Calibri"/>
                <a:cs typeface="Calibri"/>
                <a:sym typeface="Calibri"/>
              </a:rPr>
              <a:t>2048</a:t>
            </a:r>
            <a:r>
              <a:rPr lang="en" sz="2000" b="0" i="0" u="none" strike="noStrike" cap="none">
                <a:latin typeface="Calibri"/>
                <a:ea typeface="Calibri"/>
                <a:cs typeface="Calibri"/>
                <a:sym typeface="Calibri"/>
              </a:rPr>
              <a:t>-&gt;64</a:t>
            </a:r>
          </a:p>
        </p:txBody>
      </p:sp>
      <p:sp>
        <p:nvSpPr>
          <p:cNvPr id="561" name="Shape 561"/>
          <p:cNvSpPr/>
          <p:nvPr/>
        </p:nvSpPr>
        <p:spPr>
          <a:xfrm>
            <a:off x="6975989" y="1345383"/>
            <a:ext cx="8019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sp>
        <p:nvSpPr>
          <p:cNvPr id="562" name="Shape 562"/>
          <p:cNvSpPr/>
          <p:nvPr/>
        </p:nvSpPr>
        <p:spPr>
          <a:xfrm>
            <a:off x="6975989" y="3250458"/>
            <a:ext cx="801900" cy="7817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cxnSp>
        <p:nvCxnSpPr>
          <p:cNvPr id="563" name="Shape 563"/>
          <p:cNvCxnSpPr>
            <a:stCxn id="560" idx="3"/>
            <a:endCxn id="561" idx="1"/>
          </p:cNvCxnSpPr>
          <p:nvPr/>
        </p:nvCxnSpPr>
        <p:spPr>
          <a:xfrm rot="10800000" flipH="1">
            <a:off x="6775772" y="1837175"/>
            <a:ext cx="200100" cy="300"/>
          </a:xfrm>
          <a:prstGeom prst="straightConnector1">
            <a:avLst/>
          </a:prstGeom>
          <a:noFill/>
          <a:ln w="15875" cap="flat" cmpd="sng">
            <a:solidFill>
              <a:srgbClr val="202020"/>
            </a:solidFill>
            <a:prstDash val="solid"/>
            <a:round/>
            <a:headEnd type="none" w="med" len="med"/>
            <a:tailEnd type="triangle" w="lg" len="lg"/>
          </a:ln>
        </p:spPr>
      </p:cxnSp>
      <p:cxnSp>
        <p:nvCxnSpPr>
          <p:cNvPr id="564" name="Shape 564"/>
          <p:cNvCxnSpPr>
            <a:stCxn id="555" idx="3"/>
            <a:endCxn id="565" idx="1"/>
          </p:cNvCxnSpPr>
          <p:nvPr/>
        </p:nvCxnSpPr>
        <p:spPr>
          <a:xfrm>
            <a:off x="2725266" y="3638649"/>
            <a:ext cx="2865899" cy="0"/>
          </a:xfrm>
          <a:prstGeom prst="straightConnector1">
            <a:avLst/>
          </a:prstGeom>
          <a:noFill/>
          <a:ln w="15875" cap="flat" cmpd="sng">
            <a:solidFill>
              <a:srgbClr val="202020"/>
            </a:solidFill>
            <a:prstDash val="solid"/>
            <a:round/>
            <a:headEnd type="none" w="med" len="med"/>
            <a:tailEnd type="triangle" w="lg" len="lg"/>
          </a:ln>
        </p:spPr>
      </p:cxnSp>
      <p:sp>
        <p:nvSpPr>
          <p:cNvPr id="565" name="Shape 565"/>
          <p:cNvSpPr/>
          <p:nvPr/>
        </p:nvSpPr>
        <p:spPr>
          <a:xfrm>
            <a:off x="5591062" y="3247757"/>
            <a:ext cx="1184700" cy="7818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Hint FC</a:t>
            </a:r>
            <a:br>
              <a:rPr lang="en" sz="2000" b="0" i="0" u="none" strike="noStrike" cap="none">
                <a:latin typeface="Calibri"/>
                <a:ea typeface="Calibri"/>
                <a:cs typeface="Calibri"/>
                <a:sym typeface="Calibri"/>
              </a:rPr>
            </a:br>
            <a:r>
              <a:rPr lang="en" sz="2000">
                <a:latin typeface="Calibri"/>
                <a:ea typeface="Calibri"/>
                <a:cs typeface="Calibri"/>
                <a:sym typeface="Calibri"/>
              </a:rPr>
              <a:t>512-</a:t>
            </a:r>
            <a:r>
              <a:rPr lang="en" sz="2000" b="0" i="0" u="none" strike="noStrike" cap="none">
                <a:latin typeface="Calibri"/>
                <a:ea typeface="Calibri"/>
                <a:cs typeface="Calibri"/>
                <a:sym typeface="Calibri"/>
              </a:rPr>
              <a:t>&gt;64</a:t>
            </a:r>
          </a:p>
        </p:txBody>
      </p:sp>
      <p:cxnSp>
        <p:nvCxnSpPr>
          <p:cNvPr id="566" name="Shape 566"/>
          <p:cNvCxnSpPr>
            <a:stCxn id="565" idx="3"/>
            <a:endCxn id="562" idx="1"/>
          </p:cNvCxnSpPr>
          <p:nvPr/>
        </p:nvCxnSpPr>
        <p:spPr>
          <a:xfrm>
            <a:off x="6775762" y="3638657"/>
            <a:ext cx="200100" cy="2700"/>
          </a:xfrm>
          <a:prstGeom prst="straightConnector1">
            <a:avLst/>
          </a:prstGeom>
          <a:noFill/>
          <a:ln w="15875" cap="flat" cmpd="sng">
            <a:solidFill>
              <a:srgbClr val="202020"/>
            </a:solidFill>
            <a:prstDash val="solid"/>
            <a:round/>
            <a:headEnd type="none" w="med" len="med"/>
            <a:tailEnd type="triangle" w="lg" len="lg"/>
          </a:ln>
        </p:spPr>
      </p:cxnSp>
      <p:sp>
        <p:nvSpPr>
          <p:cNvPr id="559" name="Shape 559"/>
          <p:cNvSpPr/>
          <p:nvPr/>
        </p:nvSpPr>
        <p:spPr>
          <a:xfrm>
            <a:off x="4358433" y="1342750"/>
            <a:ext cx="10629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Dropout</a:t>
            </a:r>
          </a:p>
        </p:txBody>
      </p:sp>
      <p:cxnSp>
        <p:nvCxnSpPr>
          <p:cNvPr id="567" name="Shape 567"/>
          <p:cNvCxnSpPr>
            <a:stCxn id="559" idx="3"/>
            <a:endCxn id="560" idx="1"/>
          </p:cNvCxnSpPr>
          <p:nvPr/>
        </p:nvCxnSpPr>
        <p:spPr>
          <a:xfrm>
            <a:off x="5421333" y="1834600"/>
            <a:ext cx="169800" cy="3000"/>
          </a:xfrm>
          <a:prstGeom prst="straightConnector1">
            <a:avLst/>
          </a:prstGeom>
          <a:noFill/>
          <a:ln w="9525" cap="flat" cmpd="sng">
            <a:solidFill>
              <a:srgbClr val="000000"/>
            </a:solidFill>
            <a:prstDash val="solid"/>
            <a:round/>
            <a:headEnd type="none" w="lg" len="lg"/>
            <a:tailEnd type="triangle" w="lg" len="lg"/>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Shape 572"/>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73" name="Shape 573"/>
          <p:cNvSpPr txBox="1"/>
          <p:nvPr/>
        </p:nvSpPr>
        <p:spPr>
          <a:xfrm>
            <a:off x="248254" y="2496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500" b="0" i="0" u="none" strike="noStrike" cap="none">
                <a:solidFill>
                  <a:schemeClr val="lt1"/>
                </a:solidFill>
                <a:latin typeface="Arial"/>
                <a:ea typeface="Arial"/>
                <a:cs typeface="Arial"/>
                <a:sym typeface="Arial"/>
              </a:rPr>
              <a:t>Teacher Confidence</a:t>
            </a:r>
          </a:p>
        </p:txBody>
      </p:sp>
      <p:sp>
        <p:nvSpPr>
          <p:cNvPr id="574" name="Shape 574"/>
          <p:cNvSpPr/>
          <p:nvPr/>
        </p:nvSpPr>
        <p:spPr>
          <a:xfrm>
            <a:off x="1758340" y="1310002"/>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575" name="Shape 575"/>
          <p:cNvSpPr/>
          <p:nvPr/>
        </p:nvSpPr>
        <p:spPr>
          <a:xfrm>
            <a:off x="654717" y="1545925"/>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576" name="Shape 576"/>
          <p:cNvCxnSpPr>
            <a:stCxn id="575" idx="3"/>
            <a:endCxn id="574" idx="1"/>
          </p:cNvCxnSpPr>
          <p:nvPr/>
        </p:nvCxnSpPr>
        <p:spPr>
          <a:xfrm rot="10800000" flipH="1">
            <a:off x="1527417" y="1801825"/>
            <a:ext cx="231000" cy="6600"/>
          </a:xfrm>
          <a:prstGeom prst="straightConnector1">
            <a:avLst/>
          </a:prstGeom>
          <a:noFill/>
          <a:ln w="15875" cap="flat" cmpd="sng">
            <a:solidFill>
              <a:srgbClr val="202020"/>
            </a:solidFill>
            <a:prstDash val="solid"/>
            <a:round/>
            <a:headEnd type="none" w="med" len="med"/>
            <a:tailEnd type="triangle" w="lg" len="lg"/>
          </a:ln>
        </p:spPr>
      </p:cxnSp>
      <p:cxnSp>
        <p:nvCxnSpPr>
          <p:cNvPr id="577" name="Shape 577"/>
          <p:cNvCxnSpPr>
            <a:stCxn id="574" idx="3"/>
            <a:endCxn id="578" idx="1"/>
          </p:cNvCxnSpPr>
          <p:nvPr/>
        </p:nvCxnSpPr>
        <p:spPr>
          <a:xfrm>
            <a:off x="4249840" y="1801852"/>
            <a:ext cx="187200" cy="0"/>
          </a:xfrm>
          <a:prstGeom prst="straightConnector1">
            <a:avLst/>
          </a:prstGeom>
          <a:noFill/>
          <a:ln w="15875" cap="flat" cmpd="sng">
            <a:solidFill>
              <a:srgbClr val="202020"/>
            </a:solidFill>
            <a:prstDash val="solid"/>
            <a:round/>
            <a:headEnd type="none" w="med" len="med"/>
            <a:tailEnd type="triangle" w="lg" len="lg"/>
          </a:ln>
        </p:spPr>
      </p:cxnSp>
      <p:sp>
        <p:nvSpPr>
          <p:cNvPr id="579" name="Shape 579"/>
          <p:cNvSpPr/>
          <p:nvPr/>
        </p:nvSpPr>
        <p:spPr>
          <a:xfrm>
            <a:off x="6915749" y="1307050"/>
            <a:ext cx="12468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Hint FC</a:t>
            </a:r>
            <a:br>
              <a:rPr lang="en" sz="2000" b="0" i="0" u="none" strike="noStrike" cap="none">
                <a:solidFill>
                  <a:schemeClr val="dk1"/>
                </a:solidFill>
                <a:latin typeface="Calibri"/>
                <a:ea typeface="Calibri"/>
                <a:cs typeface="Calibri"/>
                <a:sym typeface="Calibri"/>
              </a:rPr>
            </a:br>
            <a:r>
              <a:rPr lang="en" sz="2000">
                <a:solidFill>
                  <a:schemeClr val="dk1"/>
                </a:solidFill>
                <a:latin typeface="Calibri"/>
                <a:ea typeface="Calibri"/>
                <a:cs typeface="Calibri"/>
                <a:sym typeface="Calibri"/>
              </a:rPr>
              <a:t>2048</a:t>
            </a:r>
            <a:r>
              <a:rPr lang="en" sz="2000" b="0" i="0" u="none" strike="noStrike" cap="none">
                <a:solidFill>
                  <a:schemeClr val="dk1"/>
                </a:solidFill>
                <a:latin typeface="Calibri"/>
                <a:ea typeface="Calibri"/>
                <a:cs typeface="Calibri"/>
                <a:sym typeface="Calibri"/>
              </a:rPr>
              <a:t>-&gt;64</a:t>
            </a:r>
          </a:p>
        </p:txBody>
      </p:sp>
      <p:cxnSp>
        <p:nvCxnSpPr>
          <p:cNvPr id="580" name="Shape 580"/>
          <p:cNvCxnSpPr>
            <a:stCxn id="581" idx="3"/>
            <a:endCxn id="579" idx="1"/>
          </p:cNvCxnSpPr>
          <p:nvPr/>
        </p:nvCxnSpPr>
        <p:spPr>
          <a:xfrm>
            <a:off x="6732027" y="1798900"/>
            <a:ext cx="183600" cy="0"/>
          </a:xfrm>
          <a:prstGeom prst="straightConnector1">
            <a:avLst/>
          </a:prstGeom>
          <a:noFill/>
          <a:ln w="15875" cap="flat" cmpd="sng">
            <a:solidFill>
              <a:srgbClr val="202020"/>
            </a:solidFill>
            <a:prstDash val="solid"/>
            <a:round/>
            <a:headEnd type="none" w="med" len="med"/>
            <a:tailEnd type="triangle" w="lg" len="lg"/>
          </a:ln>
        </p:spPr>
      </p:cxnSp>
      <p:sp>
        <p:nvSpPr>
          <p:cNvPr id="578" name="Shape 578"/>
          <p:cNvSpPr/>
          <p:nvPr/>
        </p:nvSpPr>
        <p:spPr>
          <a:xfrm>
            <a:off x="4436950" y="1309898"/>
            <a:ext cx="9963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Cache</a:t>
            </a:r>
          </a:p>
        </p:txBody>
      </p:sp>
      <p:sp>
        <p:nvSpPr>
          <p:cNvPr id="582" name="Shape 582"/>
          <p:cNvSpPr txBox="1">
            <a:spLocks noGrp="1"/>
          </p:cNvSpPr>
          <p:nvPr>
            <p:ph type="body" idx="1"/>
          </p:nvPr>
        </p:nvSpPr>
        <p:spPr>
          <a:xfrm>
            <a:off x="4349250" y="3080625"/>
            <a:ext cx="4190100" cy="14763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1800" b="0" i="0" u="none" strike="noStrike" cap="none">
                <a:solidFill>
                  <a:schemeClr val="dk1"/>
                </a:solidFill>
                <a:latin typeface="Arial"/>
                <a:ea typeface="Arial"/>
                <a:cs typeface="Arial"/>
                <a:sym typeface="Arial"/>
              </a:rPr>
              <a:t>In practice, the dropout process does not </a:t>
            </a:r>
            <a:r>
              <a:rPr lang="en">
                <a:solidFill>
                  <a:schemeClr val="dk1"/>
                </a:solidFill>
              </a:rPr>
              <a:t>add too much overhead </a:t>
            </a:r>
            <a:r>
              <a:rPr lang="en" sz="1800" b="0" i="0" u="none" strike="noStrike" cap="none">
                <a:solidFill>
                  <a:schemeClr val="dk1"/>
                </a:solidFill>
                <a:latin typeface="Arial"/>
                <a:ea typeface="Arial"/>
                <a:cs typeface="Arial"/>
                <a:sym typeface="Arial"/>
              </a:rPr>
              <a:t>because we save the outputs and only repetitively forward </a:t>
            </a:r>
            <a:r>
              <a:rPr lang="en">
                <a:solidFill>
                  <a:schemeClr val="dk1"/>
                </a:solidFill>
              </a:rPr>
              <a:t>last few layers</a:t>
            </a:r>
          </a:p>
        </p:txBody>
      </p:sp>
      <p:sp>
        <p:nvSpPr>
          <p:cNvPr id="583" name="Shape 583"/>
          <p:cNvSpPr/>
          <p:nvPr/>
        </p:nvSpPr>
        <p:spPr>
          <a:xfrm>
            <a:off x="-185130" y="1361487"/>
            <a:ext cx="1246800" cy="8778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1:</a:t>
            </a:r>
          </a:p>
        </p:txBody>
      </p:sp>
      <p:sp>
        <p:nvSpPr>
          <p:cNvPr id="584" name="Shape 584"/>
          <p:cNvSpPr/>
          <p:nvPr/>
        </p:nvSpPr>
        <p:spPr>
          <a:xfrm>
            <a:off x="-185123" y="3182188"/>
            <a:ext cx="1246800" cy="8778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2:</a:t>
            </a:r>
          </a:p>
        </p:txBody>
      </p:sp>
      <p:sp>
        <p:nvSpPr>
          <p:cNvPr id="581" name="Shape 581"/>
          <p:cNvSpPr/>
          <p:nvPr/>
        </p:nvSpPr>
        <p:spPr>
          <a:xfrm>
            <a:off x="5669127" y="1307050"/>
            <a:ext cx="1062900" cy="9837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latin typeface="Calibri"/>
                <a:ea typeface="Calibri"/>
                <a:cs typeface="Calibri"/>
                <a:sym typeface="Calibri"/>
              </a:rPr>
              <a:t>Dropout</a:t>
            </a:r>
          </a:p>
        </p:txBody>
      </p:sp>
      <p:cxnSp>
        <p:nvCxnSpPr>
          <p:cNvPr id="585" name="Shape 585"/>
          <p:cNvCxnSpPr>
            <a:stCxn id="578" idx="3"/>
            <a:endCxn id="581" idx="1"/>
          </p:cNvCxnSpPr>
          <p:nvPr/>
        </p:nvCxnSpPr>
        <p:spPr>
          <a:xfrm rot="10800000" flipH="1">
            <a:off x="5433250" y="1799048"/>
            <a:ext cx="235800" cy="2700"/>
          </a:xfrm>
          <a:prstGeom prst="straightConnector1">
            <a:avLst/>
          </a:prstGeom>
          <a:noFill/>
          <a:ln w="9525" cap="flat" cmpd="sng">
            <a:solidFill>
              <a:srgbClr val="000000"/>
            </a:solidFill>
            <a:prstDash val="solid"/>
            <a:round/>
            <a:headEnd type="none" w="lg" len="lg"/>
            <a:tailEnd type="triangle" w="lg" len="lg"/>
          </a:ln>
        </p:spPr>
      </p:cxnSp>
      <p:sp>
        <p:nvSpPr>
          <p:cNvPr id="586" name="Shape 586"/>
          <p:cNvSpPr/>
          <p:nvPr/>
        </p:nvSpPr>
        <p:spPr>
          <a:xfrm>
            <a:off x="3133524" y="3126400"/>
            <a:ext cx="1246799"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Hint FC</a:t>
            </a:r>
            <a:br>
              <a:rPr lang="en" sz="2000" b="0" i="0" u="none" strike="noStrike" cap="none">
                <a:solidFill>
                  <a:schemeClr val="dk1"/>
                </a:solidFill>
                <a:latin typeface="Calibri"/>
                <a:ea typeface="Calibri"/>
                <a:cs typeface="Calibri"/>
                <a:sym typeface="Calibri"/>
              </a:rPr>
            </a:br>
            <a:r>
              <a:rPr lang="en" sz="2000">
                <a:solidFill>
                  <a:schemeClr val="dk1"/>
                </a:solidFill>
                <a:latin typeface="Calibri"/>
                <a:ea typeface="Calibri"/>
                <a:cs typeface="Calibri"/>
                <a:sym typeface="Calibri"/>
              </a:rPr>
              <a:t>2048</a:t>
            </a:r>
            <a:r>
              <a:rPr lang="en" sz="2000" b="0" i="0" u="none" strike="noStrike" cap="none">
                <a:solidFill>
                  <a:schemeClr val="dk1"/>
                </a:solidFill>
                <a:latin typeface="Calibri"/>
                <a:ea typeface="Calibri"/>
                <a:cs typeface="Calibri"/>
                <a:sym typeface="Calibri"/>
              </a:rPr>
              <a:t>-&gt;64</a:t>
            </a:r>
          </a:p>
        </p:txBody>
      </p:sp>
      <p:cxnSp>
        <p:nvCxnSpPr>
          <p:cNvPr id="587" name="Shape 587"/>
          <p:cNvCxnSpPr>
            <a:stCxn id="588" idx="3"/>
            <a:endCxn id="586" idx="1"/>
          </p:cNvCxnSpPr>
          <p:nvPr/>
        </p:nvCxnSpPr>
        <p:spPr>
          <a:xfrm>
            <a:off x="2949802" y="3618250"/>
            <a:ext cx="183600" cy="0"/>
          </a:xfrm>
          <a:prstGeom prst="straightConnector1">
            <a:avLst/>
          </a:prstGeom>
          <a:noFill/>
          <a:ln w="15875" cap="flat" cmpd="sng">
            <a:solidFill>
              <a:srgbClr val="202020"/>
            </a:solidFill>
            <a:prstDash val="solid"/>
            <a:round/>
            <a:headEnd type="none" w="med" len="med"/>
            <a:tailEnd type="triangle" w="lg" len="lg"/>
          </a:ln>
        </p:spPr>
      </p:cxnSp>
      <p:sp>
        <p:nvSpPr>
          <p:cNvPr id="589" name="Shape 589"/>
          <p:cNvSpPr/>
          <p:nvPr/>
        </p:nvSpPr>
        <p:spPr>
          <a:xfrm>
            <a:off x="654725" y="3129248"/>
            <a:ext cx="9963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Cache</a:t>
            </a:r>
          </a:p>
        </p:txBody>
      </p:sp>
      <p:sp>
        <p:nvSpPr>
          <p:cNvPr id="588" name="Shape 588"/>
          <p:cNvSpPr/>
          <p:nvPr/>
        </p:nvSpPr>
        <p:spPr>
          <a:xfrm>
            <a:off x="1886902" y="3126400"/>
            <a:ext cx="1062900" cy="9837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latin typeface="Calibri"/>
                <a:ea typeface="Calibri"/>
                <a:cs typeface="Calibri"/>
                <a:sym typeface="Calibri"/>
              </a:rPr>
              <a:t>Dropout</a:t>
            </a:r>
          </a:p>
        </p:txBody>
      </p:sp>
      <p:cxnSp>
        <p:nvCxnSpPr>
          <p:cNvPr id="590" name="Shape 590"/>
          <p:cNvCxnSpPr>
            <a:stCxn id="589" idx="3"/>
            <a:endCxn id="588" idx="1"/>
          </p:cNvCxnSpPr>
          <p:nvPr/>
        </p:nvCxnSpPr>
        <p:spPr>
          <a:xfrm rot="10800000" flipH="1">
            <a:off x="1651025" y="3618398"/>
            <a:ext cx="235800" cy="2700"/>
          </a:xfrm>
          <a:prstGeom prst="straightConnector1">
            <a:avLst/>
          </a:prstGeom>
          <a:noFill/>
          <a:ln w="9525" cap="flat" cmpd="sng">
            <a:solidFill>
              <a:srgbClr val="000000"/>
            </a:solidFill>
            <a:prstDash val="solid"/>
            <a:round/>
            <a:headEnd type="none" w="lg" len="lg"/>
            <a:tailEnd type="triangle" w="lg" len="lg"/>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Shape 595"/>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96" name="Shape 596"/>
          <p:cNvSpPr txBox="1"/>
          <p:nvPr/>
        </p:nvSpPr>
        <p:spPr>
          <a:xfrm>
            <a:off x="248254" y="2496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500" b="0" i="0" u="none" strike="noStrike" cap="none">
                <a:solidFill>
                  <a:schemeClr val="lt1"/>
                </a:solidFill>
                <a:latin typeface="Arial"/>
                <a:ea typeface="Arial"/>
                <a:cs typeface="Arial"/>
                <a:sym typeface="Arial"/>
              </a:rPr>
              <a:t>Teacher Confidence</a:t>
            </a:r>
          </a:p>
        </p:txBody>
      </p:sp>
      <p:sp>
        <p:nvSpPr>
          <p:cNvPr id="597" name="Shape 597"/>
          <p:cNvSpPr txBox="1">
            <a:spLocks noGrp="1"/>
          </p:cNvSpPr>
          <p:nvPr>
            <p:ph type="body" idx="1"/>
          </p:nvPr>
        </p:nvSpPr>
        <p:spPr>
          <a:xfrm>
            <a:off x="248254" y="867791"/>
            <a:ext cx="8520600" cy="35376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2500" b="1" i="0" u="none" strike="noStrike" cap="none">
                <a:solidFill>
                  <a:schemeClr val="dk1"/>
                </a:solidFill>
                <a:latin typeface="Arial"/>
                <a:ea typeface="Arial"/>
                <a:cs typeface="Arial"/>
                <a:sym typeface="Arial"/>
              </a:rPr>
              <a:t>Loss function</a:t>
            </a:r>
          </a:p>
          <a:p>
            <a:pPr marL="457200" marR="0" lvl="0" indent="-228600" algn="l" rtl="0">
              <a:lnSpc>
                <a:spcPct val="115000"/>
              </a:lnSpc>
              <a:spcBef>
                <a:spcPts val="1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We </a:t>
            </a:r>
            <a:r>
              <a:rPr lang="en">
                <a:solidFill>
                  <a:schemeClr val="dk1"/>
                </a:solidFill>
              </a:rPr>
              <a:t>interpret the outputs as samples from a multivariate Gaussian distribution and </a:t>
            </a:r>
            <a:r>
              <a:rPr lang="en" sz="1800" b="0" i="0" u="none" strike="noStrike" cap="none">
                <a:solidFill>
                  <a:schemeClr val="dk1"/>
                </a:solidFill>
                <a:latin typeface="Arial"/>
                <a:ea typeface="Arial"/>
                <a:cs typeface="Arial"/>
                <a:sym typeface="Arial"/>
              </a:rPr>
              <a:t>compute</a:t>
            </a:r>
            <a:r>
              <a:rPr lang="en">
                <a:solidFill>
                  <a:schemeClr val="dk1"/>
                </a:solidFill>
              </a:rPr>
              <a:t> sample</a:t>
            </a:r>
            <a:r>
              <a:rPr lang="en" sz="1800" b="0" i="0" u="none" strike="noStrike" cap="none">
                <a:solidFill>
                  <a:schemeClr val="dk1"/>
                </a:solidFill>
                <a:latin typeface="Arial"/>
                <a:ea typeface="Arial"/>
                <a:cs typeface="Arial"/>
                <a:sym typeface="Arial"/>
              </a:rPr>
              <a:t> mean and </a:t>
            </a:r>
            <a:r>
              <a:rPr lang="en">
                <a:solidFill>
                  <a:schemeClr val="dk1"/>
                </a:solidFill>
              </a:rPr>
              <a:t>covariance</a:t>
            </a:r>
          </a:p>
          <a:p>
            <a:pPr marL="457200" marR="0" lvl="0" indent="-228600" algn="l" rtl="0">
              <a:lnSpc>
                <a:spcPct val="115000"/>
              </a:lnSpc>
              <a:spcBef>
                <a:spcPts val="1600"/>
              </a:spcBef>
              <a:spcAft>
                <a:spcPts val="0"/>
              </a:spcAft>
              <a:buClr>
                <a:schemeClr val="dk1"/>
              </a:buClr>
              <a:buSzPct val="100000"/>
              <a:buFont typeface="Arial"/>
              <a:buChar char="-"/>
            </a:pPr>
            <a:r>
              <a:rPr lang="en">
                <a:solidFill>
                  <a:schemeClr val="dk1"/>
                </a:solidFill>
              </a:rPr>
              <a:t>We maximize the log-likelihood of student outputs as being drawn from the same distribution</a:t>
            </a:r>
          </a:p>
        </p:txBody>
      </p:sp>
      <p:pic>
        <p:nvPicPr>
          <p:cNvPr id="598" name="Shape 598"/>
          <p:cNvPicPr preferRelativeResize="0"/>
          <p:nvPr/>
        </p:nvPicPr>
        <p:blipFill>
          <a:blip r:embed="rId3">
            <a:alphaModFix/>
          </a:blip>
          <a:stretch>
            <a:fillRect/>
          </a:stretch>
        </p:blipFill>
        <p:spPr>
          <a:xfrm>
            <a:off x="2113886" y="3064078"/>
            <a:ext cx="4789324" cy="929999"/>
          </a:xfrm>
          <a:prstGeom prst="rect">
            <a:avLst/>
          </a:prstGeom>
          <a:noFill/>
          <a:ln>
            <a:noFill/>
          </a:ln>
        </p:spPr>
      </p:pic>
      <p:pic>
        <p:nvPicPr>
          <p:cNvPr id="599" name="Shape 599"/>
          <p:cNvPicPr preferRelativeResize="0"/>
          <p:nvPr/>
        </p:nvPicPr>
        <p:blipFill>
          <a:blip r:embed="rId4">
            <a:alphaModFix/>
          </a:blip>
          <a:stretch>
            <a:fillRect/>
          </a:stretch>
        </p:blipFill>
        <p:spPr>
          <a:xfrm>
            <a:off x="2638937" y="4103399"/>
            <a:ext cx="3587975" cy="4192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Shape 604"/>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05" name="Shape 605"/>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Results: Teacher Confidence</a:t>
            </a:r>
          </a:p>
        </p:txBody>
      </p:sp>
      <p:graphicFrame>
        <p:nvGraphicFramePr>
          <p:cNvPr id="606" name="Shape 606"/>
          <p:cNvGraphicFramePr/>
          <p:nvPr/>
        </p:nvGraphicFramePr>
        <p:xfrm>
          <a:off x="2603925" y="1457534"/>
          <a:ext cx="3936150" cy="2869450"/>
        </p:xfrm>
        <a:graphic>
          <a:graphicData uri="http://schemas.openxmlformats.org/drawingml/2006/table">
            <a:tbl>
              <a:tblPr firstRow="1" bandRow="1">
                <a:noFill/>
                <a:tableStyleId>{DEE6A101-EA53-48C7-B4D7-0239E4052E6D}</a:tableStyleId>
              </a:tblPr>
              <a:tblGrid>
                <a:gridCol w="1276250">
                  <a:extLst>
                    <a:ext uri="{9D8B030D-6E8A-4147-A177-3AD203B41FA5}">
                      <a16:colId xmlns:a16="http://schemas.microsoft.com/office/drawing/2014/main" val="20000"/>
                    </a:ext>
                  </a:extLst>
                </a:gridCol>
                <a:gridCol w="916900">
                  <a:extLst>
                    <a:ext uri="{9D8B030D-6E8A-4147-A177-3AD203B41FA5}">
                      <a16:colId xmlns:a16="http://schemas.microsoft.com/office/drawing/2014/main" val="20001"/>
                    </a:ext>
                  </a:extLst>
                </a:gridCol>
                <a:gridCol w="876900">
                  <a:extLst>
                    <a:ext uri="{9D8B030D-6E8A-4147-A177-3AD203B41FA5}">
                      <a16:colId xmlns:a16="http://schemas.microsoft.com/office/drawing/2014/main" val="20002"/>
                    </a:ext>
                  </a:extLst>
                </a:gridCol>
                <a:gridCol w="866100">
                  <a:extLst>
                    <a:ext uri="{9D8B030D-6E8A-4147-A177-3AD203B41FA5}">
                      <a16:colId xmlns:a16="http://schemas.microsoft.com/office/drawing/2014/main" val="20003"/>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Conf</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Hint</a:t>
                      </a:r>
                    </a:p>
                    <a:p>
                      <a:pPr marL="0" marR="0" lvl="0" indent="0" algn="ctr" rtl="0">
                        <a:lnSpc>
                          <a:spcPct val="100000"/>
                        </a:lnSpc>
                        <a:spcBef>
                          <a:spcPts val="0"/>
                        </a:spcBef>
                        <a:spcAft>
                          <a:spcPts val="0"/>
                        </a:spcAft>
                        <a:buNone/>
                      </a:pPr>
                      <a:r>
                        <a:rPr lang="en" sz="1500" b="1"/>
                        <a:t>+Conf</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00B050"/>
                          </a:solidFill>
                        </a:rPr>
                        <a:t>18.2%</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00B050"/>
                          </a:solidFill>
                        </a:rPr>
                        <a:t>18.0%</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00B050"/>
                          </a:solidFill>
                        </a:rPr>
                        <a:t>20.7%</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00B050"/>
                          </a:solidFill>
                        </a:rPr>
                        <a:t>20.3%</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br>
                        <a:rPr lang="en" sz="1500">
                          <a:solidFill>
                            <a:schemeClr val="dk1"/>
                          </a:solidFill>
                        </a:rPr>
                      </a:br>
                      <a:r>
                        <a:rPr lang="en" sz="1500">
                          <a:solidFill>
                            <a:schemeClr val="dk1"/>
                          </a:solidFill>
                        </a:rPr>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24.5%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00B050"/>
                          </a:solidFill>
                        </a:rPr>
                        <a:t>23.7%</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00B050"/>
                          </a:solidFill>
                        </a:rPr>
                        <a:t>22.4%</a:t>
                      </a:r>
                    </a:p>
                  </a:txBody>
                  <a:tcPr marL="91450" marR="91450" marT="45725" marB="457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Shape 611"/>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i="0" u="none" strike="noStrike" cap="none">
                <a:solidFill>
                  <a:srgbClr val="000000"/>
                </a:solidFill>
                <a:latin typeface="Arial"/>
                <a:ea typeface="Arial"/>
                <a:cs typeface="Arial"/>
                <a:sym typeface="Arial"/>
              </a:rPr>
              <a:t>Handcrafted Features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Shape 130"/>
          <p:cNvPicPr preferRelativeResize="0"/>
          <p:nvPr/>
        </p:nvPicPr>
        <p:blipFill>
          <a:blip r:embed="rId3">
            <a:alphaModFix/>
          </a:blip>
          <a:stretch>
            <a:fillRect/>
          </a:stretch>
        </p:blipFill>
        <p:spPr>
          <a:xfrm>
            <a:off x="4412750" y="1212475"/>
            <a:ext cx="4356098" cy="3551626"/>
          </a:xfrm>
          <a:prstGeom prst="rect">
            <a:avLst/>
          </a:prstGeom>
          <a:noFill/>
          <a:ln>
            <a:noFill/>
          </a:ln>
        </p:spPr>
      </p:pic>
      <p:sp>
        <p:nvSpPr>
          <p:cNvPr id="131" name="Shape 131"/>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32" name="Shape 132"/>
          <p:cNvSpPr txBox="1">
            <a:spLocks noGrp="1"/>
          </p:cNvSpPr>
          <p:nvPr>
            <p:ph type="title"/>
          </p:nvPr>
        </p:nvSpPr>
        <p:spPr>
          <a:xfrm>
            <a:off x="248254" y="722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a:solidFill>
                  <a:schemeClr val="lt1"/>
                </a:solidFill>
              </a:rPr>
              <a:t>Pedestrian Detection</a:t>
            </a:r>
          </a:p>
        </p:txBody>
      </p:sp>
      <p:sp>
        <p:nvSpPr>
          <p:cNvPr id="133" name="Shape 133"/>
          <p:cNvSpPr txBox="1"/>
          <p:nvPr/>
        </p:nvSpPr>
        <p:spPr>
          <a:xfrm>
            <a:off x="5079850" y="850300"/>
            <a:ext cx="3599100" cy="6060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000" b="0" i="0" u="none" strike="noStrike" cap="none">
                <a:solidFill>
                  <a:srgbClr val="000000"/>
                </a:solidFill>
                <a:latin typeface="Arial"/>
                <a:ea typeface="Arial"/>
                <a:cs typeface="Arial"/>
                <a:sym typeface="Arial"/>
              </a:rPr>
              <a:t>Caltech Dataset (Reasonable)</a:t>
            </a:r>
          </a:p>
        </p:txBody>
      </p:sp>
      <p:sp>
        <p:nvSpPr>
          <p:cNvPr id="134" name="Shape 134"/>
          <p:cNvSpPr/>
          <p:nvPr/>
        </p:nvSpPr>
        <p:spPr>
          <a:xfrm>
            <a:off x="4841225" y="3691602"/>
            <a:ext cx="1316700" cy="682200"/>
          </a:xfrm>
          <a:prstGeom prst="ellipse">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cxnSp>
        <p:nvCxnSpPr>
          <p:cNvPr id="135" name="Shape 135"/>
          <p:cNvCxnSpPr>
            <a:stCxn id="134" idx="2"/>
            <a:endCxn id="136" idx="3"/>
          </p:cNvCxnSpPr>
          <p:nvPr/>
        </p:nvCxnSpPr>
        <p:spPr>
          <a:xfrm rot="10800000">
            <a:off x="3717125" y="2934102"/>
            <a:ext cx="1124100" cy="1098600"/>
          </a:xfrm>
          <a:prstGeom prst="straightConnector1">
            <a:avLst/>
          </a:prstGeom>
          <a:noFill/>
          <a:ln w="9525" cap="flat" cmpd="sng">
            <a:solidFill>
              <a:srgbClr val="FF0000"/>
            </a:solidFill>
            <a:prstDash val="solid"/>
            <a:round/>
            <a:headEnd type="none" w="med" len="med"/>
            <a:tailEnd type="none" w="med" len="med"/>
          </a:ln>
        </p:spPr>
      </p:cxnSp>
      <p:sp>
        <p:nvSpPr>
          <p:cNvPr id="136" name="Shape 136"/>
          <p:cNvSpPr txBox="1"/>
          <p:nvPr/>
        </p:nvSpPr>
        <p:spPr>
          <a:xfrm>
            <a:off x="356450" y="1858900"/>
            <a:ext cx="3360600" cy="2150400"/>
          </a:xfrm>
          <a:prstGeom prst="rect">
            <a:avLst/>
          </a:prstGeom>
          <a:noFill/>
          <a:ln>
            <a:noFill/>
          </a:ln>
        </p:spPr>
        <p:txBody>
          <a:bodyPr lIns="91425" tIns="91425" rIns="91425" bIns="91425" anchor="t" anchorCtr="0">
            <a:noAutofit/>
          </a:bodyPr>
          <a:lstStyle/>
          <a:p>
            <a:pPr lvl="0" rtl="0">
              <a:lnSpc>
                <a:spcPct val="115000"/>
              </a:lnSpc>
              <a:spcBef>
                <a:spcPts val="0"/>
              </a:spcBef>
              <a:buClr>
                <a:schemeClr val="dk2"/>
              </a:buClr>
              <a:buSzPct val="25000"/>
              <a:buFont typeface="Arial"/>
              <a:buNone/>
            </a:pPr>
            <a:r>
              <a:rPr lang="en" sz="2500"/>
              <a:t>All involve deep convolutional network</a:t>
            </a:r>
          </a:p>
          <a:p>
            <a:pPr lvl="0" rtl="0">
              <a:lnSpc>
                <a:spcPct val="115000"/>
              </a:lnSpc>
              <a:spcBef>
                <a:spcPts val="0"/>
              </a:spcBef>
              <a:buClr>
                <a:schemeClr val="dk2"/>
              </a:buClr>
              <a:buFont typeface="Arial"/>
              <a:buNone/>
            </a:pPr>
            <a:endParaRPr sz="1000"/>
          </a:p>
          <a:p>
            <a:pPr marL="457200" lvl="0" indent="-342900" rtl="0">
              <a:lnSpc>
                <a:spcPct val="115000"/>
              </a:lnSpc>
              <a:spcBef>
                <a:spcPts val="0"/>
              </a:spcBef>
              <a:buClr>
                <a:srgbClr val="000000"/>
              </a:buClr>
              <a:buSzPct val="100000"/>
              <a:buChar char="-"/>
            </a:pPr>
            <a:r>
              <a:rPr lang="en" sz="1800"/>
              <a:t>File size &gt; 1 GB</a:t>
            </a:r>
          </a:p>
          <a:p>
            <a:pPr lvl="0" rtl="0">
              <a:lnSpc>
                <a:spcPct val="115000"/>
              </a:lnSpc>
              <a:spcBef>
                <a:spcPts val="0"/>
              </a:spcBef>
              <a:buClr>
                <a:schemeClr val="dk1"/>
              </a:buClr>
              <a:buFont typeface="Arial"/>
              <a:buNone/>
            </a:pPr>
            <a:endParaRPr sz="600"/>
          </a:p>
          <a:p>
            <a:pPr marL="457200" lvl="0" indent="-342900" rtl="0">
              <a:lnSpc>
                <a:spcPct val="115000"/>
              </a:lnSpc>
              <a:spcBef>
                <a:spcPts val="0"/>
              </a:spcBef>
              <a:buClr>
                <a:srgbClr val="000000"/>
              </a:buClr>
              <a:buSzPct val="100000"/>
              <a:buChar char="-"/>
            </a:pPr>
            <a:r>
              <a:rPr lang="en" sz="1800"/>
              <a:t>Parameters &gt; 50 million</a:t>
            </a:r>
          </a:p>
          <a:p>
            <a:pPr marL="0" marR="0" lvl="0" indent="0" algn="l" rtl="0">
              <a:lnSpc>
                <a:spcPct val="115000"/>
              </a:lnSpc>
              <a:spcBef>
                <a:spcPts val="0"/>
              </a:spcBef>
              <a:spcAft>
                <a:spcPts val="0"/>
              </a:spcAft>
              <a:buClr>
                <a:schemeClr val="dk2"/>
              </a:buClr>
              <a:buFont typeface="Arial"/>
              <a:buNone/>
            </a:pPr>
            <a:endParaRPr sz="1800"/>
          </a:p>
        </p:txBody>
      </p:sp>
      <p:sp>
        <p:nvSpPr>
          <p:cNvPr id="137" name="Shape 137"/>
          <p:cNvSpPr txBox="1"/>
          <p:nvPr/>
        </p:nvSpPr>
        <p:spPr>
          <a:xfrm>
            <a:off x="3717149" y="4801575"/>
            <a:ext cx="54270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Pedestrian Detection: An Evaluation of the State of the Art, </a:t>
            </a:r>
            <a:r>
              <a:rPr lang="en" sz="1200" i="1">
                <a:solidFill>
                  <a:srgbClr val="999999"/>
                </a:solidFill>
              </a:rPr>
              <a:t>Dollár, et al., 2012</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Shape 616"/>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17" name="Shape 617"/>
          <p:cNvSpPr txBox="1"/>
          <p:nvPr/>
        </p:nvSpPr>
        <p:spPr>
          <a:xfrm>
            <a:off x="248254" y="2496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500" b="0" i="0" u="none" strike="noStrike" cap="none">
                <a:solidFill>
                  <a:schemeClr val="lt1"/>
                </a:solidFill>
                <a:latin typeface="Arial"/>
                <a:ea typeface="Arial"/>
                <a:cs typeface="Arial"/>
                <a:sym typeface="Arial"/>
              </a:rPr>
              <a:t>Auxiliary Network</a:t>
            </a:r>
          </a:p>
        </p:txBody>
      </p:sp>
      <p:sp>
        <p:nvSpPr>
          <p:cNvPr id="618" name="Shape 618"/>
          <p:cNvSpPr txBox="1">
            <a:spLocks noGrp="1"/>
          </p:cNvSpPr>
          <p:nvPr>
            <p:ph type="body" idx="1"/>
          </p:nvPr>
        </p:nvSpPr>
        <p:spPr>
          <a:xfrm>
            <a:off x="311700" y="3074698"/>
            <a:ext cx="8520600" cy="1570500"/>
          </a:xfrm>
          <a:prstGeom prst="rect">
            <a:avLst/>
          </a:prstGeom>
          <a:noFill/>
          <a:ln>
            <a:noFill/>
          </a:ln>
        </p:spPr>
        <p:txBody>
          <a:bodyPr lIns="91425" tIns="91425" rIns="91425" bIns="91425" anchor="t" anchorCtr="0">
            <a:noAutofit/>
          </a:bodyPr>
          <a:lstStyle/>
          <a:p>
            <a:pPr marL="514350" marR="0" lvl="0" indent="-285750" algn="l" rtl="0">
              <a:lnSpc>
                <a:spcPct val="115000"/>
              </a:lnSpc>
              <a:spcBef>
                <a:spcPts val="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Simply add handcrafted features to student model before the deep network (same as traditional computer vision method)</a:t>
            </a:r>
          </a:p>
          <a:p>
            <a:pPr marL="514350" marR="0" lvl="0" indent="-285750" algn="l" rtl="0">
              <a:lnSpc>
                <a:spcPct val="115000"/>
              </a:lnSpc>
              <a:spcBef>
                <a:spcPts val="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The feature extraction acts </a:t>
            </a:r>
            <a:r>
              <a:rPr lang="en">
                <a:solidFill>
                  <a:schemeClr val="dk1"/>
                </a:solidFill>
              </a:rPr>
              <a:t>like </a:t>
            </a:r>
            <a:r>
              <a:rPr lang="en" sz="1800" b="0" i="0" u="none" strike="noStrike" cap="none">
                <a:solidFill>
                  <a:schemeClr val="dk1"/>
                </a:solidFill>
                <a:latin typeface="Arial"/>
                <a:ea typeface="Arial"/>
                <a:cs typeface="Arial"/>
                <a:sym typeface="Arial"/>
              </a:rPr>
              <a:t>extra </a:t>
            </a:r>
            <a:r>
              <a:rPr lang="en">
                <a:solidFill>
                  <a:schemeClr val="dk1"/>
                </a:solidFill>
              </a:rPr>
              <a:t>frozen </a:t>
            </a:r>
            <a:r>
              <a:rPr lang="en" sz="1800" b="0" i="0" u="none" strike="noStrike" cap="none">
                <a:solidFill>
                  <a:schemeClr val="dk1"/>
                </a:solidFill>
                <a:latin typeface="Arial"/>
                <a:ea typeface="Arial"/>
                <a:cs typeface="Arial"/>
                <a:sym typeface="Arial"/>
              </a:rPr>
              <a:t>layers</a:t>
            </a:r>
          </a:p>
          <a:p>
            <a:pPr marL="514350" marR="0" lvl="0" indent="-285750" algn="l" rtl="0">
              <a:lnSpc>
                <a:spcPct val="115000"/>
              </a:lnSpc>
              <a:spcBef>
                <a:spcPts val="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These features are very well studied in pedestrian detection</a:t>
            </a:r>
          </a:p>
        </p:txBody>
      </p:sp>
      <p:sp>
        <p:nvSpPr>
          <p:cNvPr id="619" name="Shape 619"/>
          <p:cNvSpPr/>
          <p:nvPr/>
        </p:nvSpPr>
        <p:spPr>
          <a:xfrm>
            <a:off x="466741" y="1660875"/>
            <a:ext cx="872700" cy="525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620" name="Shape 620"/>
          <p:cNvCxnSpPr/>
          <p:nvPr/>
        </p:nvCxnSpPr>
        <p:spPr>
          <a:xfrm>
            <a:off x="1339159" y="1917666"/>
            <a:ext cx="457200" cy="0"/>
          </a:xfrm>
          <a:prstGeom prst="straightConnector1">
            <a:avLst/>
          </a:prstGeom>
          <a:noFill/>
          <a:ln w="15875" cap="flat" cmpd="sng">
            <a:solidFill>
              <a:srgbClr val="202020"/>
            </a:solidFill>
            <a:prstDash val="solid"/>
            <a:round/>
            <a:headEnd type="none" w="med" len="med"/>
            <a:tailEnd type="triangle" w="lg" len="lg"/>
          </a:ln>
        </p:spPr>
      </p:cxnSp>
      <p:sp>
        <p:nvSpPr>
          <p:cNvPr id="621" name="Shape 621"/>
          <p:cNvSpPr/>
          <p:nvPr/>
        </p:nvSpPr>
        <p:spPr>
          <a:xfrm>
            <a:off x="7347239" y="1652966"/>
            <a:ext cx="1258200" cy="5295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Prediction</a:t>
            </a:r>
          </a:p>
        </p:txBody>
      </p:sp>
      <p:cxnSp>
        <p:nvCxnSpPr>
          <p:cNvPr id="622" name="Shape 622"/>
          <p:cNvCxnSpPr/>
          <p:nvPr/>
        </p:nvCxnSpPr>
        <p:spPr>
          <a:xfrm>
            <a:off x="6880196" y="1904242"/>
            <a:ext cx="457200" cy="0"/>
          </a:xfrm>
          <a:prstGeom prst="straightConnector1">
            <a:avLst/>
          </a:prstGeom>
          <a:noFill/>
          <a:ln w="15875" cap="flat" cmpd="sng">
            <a:solidFill>
              <a:srgbClr val="202020"/>
            </a:solidFill>
            <a:prstDash val="solid"/>
            <a:round/>
            <a:headEnd type="none" w="med" len="med"/>
            <a:tailEnd type="triangle" w="lg" len="lg"/>
          </a:ln>
        </p:spPr>
      </p:cxnSp>
      <p:sp>
        <p:nvSpPr>
          <p:cNvPr id="623" name="Shape 623"/>
          <p:cNvSpPr/>
          <p:nvPr/>
        </p:nvSpPr>
        <p:spPr>
          <a:xfrm>
            <a:off x="5840300" y="1652975"/>
            <a:ext cx="1062900" cy="5295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624" name="Shape 624"/>
          <p:cNvCxnSpPr/>
          <p:nvPr/>
        </p:nvCxnSpPr>
        <p:spPr>
          <a:xfrm>
            <a:off x="5365414" y="1917666"/>
            <a:ext cx="457200" cy="0"/>
          </a:xfrm>
          <a:prstGeom prst="straightConnector1">
            <a:avLst/>
          </a:prstGeom>
          <a:noFill/>
          <a:ln w="15875" cap="flat" cmpd="sng">
            <a:solidFill>
              <a:srgbClr val="202020"/>
            </a:solidFill>
            <a:prstDash val="solid"/>
            <a:round/>
            <a:headEnd type="none" w="med" len="med"/>
            <a:tailEnd type="triangle" w="lg" len="lg"/>
          </a:ln>
        </p:spPr>
      </p:cxnSp>
      <p:sp>
        <p:nvSpPr>
          <p:cNvPr id="625" name="Shape 625"/>
          <p:cNvSpPr/>
          <p:nvPr/>
        </p:nvSpPr>
        <p:spPr>
          <a:xfrm>
            <a:off x="3738543" y="1546825"/>
            <a:ext cx="1626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sp>
        <p:nvSpPr>
          <p:cNvPr id="626" name="Shape 626"/>
          <p:cNvSpPr/>
          <p:nvPr/>
        </p:nvSpPr>
        <p:spPr>
          <a:xfrm>
            <a:off x="1804192" y="1343284"/>
            <a:ext cx="1485000" cy="1148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Handcrafted Features</a:t>
            </a:r>
          </a:p>
        </p:txBody>
      </p:sp>
      <p:cxnSp>
        <p:nvCxnSpPr>
          <p:cNvPr id="627" name="Shape 627"/>
          <p:cNvCxnSpPr/>
          <p:nvPr/>
        </p:nvCxnSpPr>
        <p:spPr>
          <a:xfrm>
            <a:off x="3281362" y="1917666"/>
            <a:ext cx="457200" cy="0"/>
          </a:xfrm>
          <a:prstGeom prst="straightConnector1">
            <a:avLst/>
          </a:prstGeom>
          <a:noFill/>
          <a:ln w="15875" cap="flat" cmpd="sng">
            <a:solidFill>
              <a:srgbClr val="202020"/>
            </a:solidFill>
            <a:prstDash val="solid"/>
            <a:round/>
            <a:headEnd type="none" w="med" len="med"/>
            <a:tailEnd type="triangle" w="lg" len="lg"/>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Shape 632"/>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33" name="Shape 633"/>
          <p:cNvSpPr txBox="1"/>
          <p:nvPr/>
        </p:nvSpPr>
        <p:spPr>
          <a:xfrm>
            <a:off x="248254" y="2972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400" b="0" i="0" u="none" strike="noStrike" cap="none">
                <a:solidFill>
                  <a:schemeClr val="lt1"/>
                </a:solidFill>
                <a:latin typeface="Arial"/>
                <a:ea typeface="Arial"/>
                <a:cs typeface="Arial"/>
                <a:sym typeface="Arial"/>
              </a:rPr>
              <a:t>H</a:t>
            </a:r>
            <a:r>
              <a:rPr lang="en" sz="2400">
                <a:solidFill>
                  <a:schemeClr val="lt1"/>
                </a:solidFill>
              </a:rPr>
              <a:t>istogram of Gradients </a:t>
            </a:r>
            <a:r>
              <a:rPr lang="en" sz="2400" b="0" i="0" u="none" strike="noStrike" cap="none">
                <a:solidFill>
                  <a:schemeClr val="lt1"/>
                </a:solidFill>
                <a:latin typeface="Arial"/>
                <a:ea typeface="Arial"/>
                <a:cs typeface="Arial"/>
                <a:sym typeface="Arial"/>
              </a:rPr>
              <a:t>+ LUV</a:t>
            </a:r>
            <a:r>
              <a:rPr lang="en" sz="2400">
                <a:solidFill>
                  <a:schemeClr val="lt1"/>
                </a:solidFill>
              </a:rPr>
              <a:t> Color Space</a:t>
            </a:r>
            <a:r>
              <a:rPr lang="en" sz="2400" b="0" i="0" u="none" strike="noStrike" cap="none">
                <a:solidFill>
                  <a:schemeClr val="lt1"/>
                </a:solidFill>
                <a:latin typeface="Arial"/>
                <a:ea typeface="Arial"/>
                <a:cs typeface="Arial"/>
                <a:sym typeface="Arial"/>
              </a:rPr>
              <a:t> </a:t>
            </a:r>
          </a:p>
        </p:txBody>
      </p:sp>
      <p:sp>
        <p:nvSpPr>
          <p:cNvPr id="634" name="Shape 634"/>
          <p:cNvSpPr txBox="1">
            <a:spLocks noGrp="1"/>
          </p:cNvSpPr>
          <p:nvPr>
            <p:ph type="body" idx="1"/>
          </p:nvPr>
        </p:nvSpPr>
        <p:spPr>
          <a:xfrm>
            <a:off x="311700" y="947678"/>
            <a:ext cx="8520600" cy="39291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1"/>
              </a:buClr>
              <a:buSzPct val="25000"/>
              <a:buFont typeface="Arial"/>
              <a:buNone/>
            </a:pPr>
            <a:r>
              <a:rPr lang="en" sz="1800" b="0" i="0" u="none" strike="noStrike" cap="none">
                <a:solidFill>
                  <a:srgbClr val="000000"/>
                </a:solidFill>
                <a:latin typeface="Arial"/>
                <a:ea typeface="Arial"/>
                <a:cs typeface="Arial"/>
                <a:sym typeface="Arial"/>
              </a:rPr>
              <a:t>HOG: gradient histogram with 6 orientation + gradient magnitude = 7 channels</a:t>
            </a:r>
            <a:br>
              <a:rPr lang="en" sz="1800" b="0" i="0" u="none" strike="noStrike" cap="none">
                <a:solidFill>
                  <a:srgbClr val="000000"/>
                </a:solidFill>
                <a:latin typeface="Arial"/>
                <a:ea typeface="Arial"/>
                <a:cs typeface="Arial"/>
                <a:sym typeface="Arial"/>
              </a:rPr>
            </a:br>
            <a:r>
              <a:rPr lang="en" sz="1800" b="0" i="0" u="none" strike="noStrike" cap="none">
                <a:solidFill>
                  <a:srgbClr val="000000"/>
                </a:solidFill>
                <a:latin typeface="Arial"/>
                <a:ea typeface="Arial"/>
                <a:cs typeface="Arial"/>
                <a:sym typeface="Arial"/>
              </a:rPr>
              <a:t>LUV:  color space = 3 channels</a:t>
            </a:r>
          </a:p>
          <a:p>
            <a:pPr marL="0" marR="0" lvl="0" indent="0" algn="l" rtl="0">
              <a:lnSpc>
                <a:spcPct val="115000"/>
              </a:lnSpc>
              <a:spcBef>
                <a:spcPts val="1600"/>
              </a:spcBef>
              <a:spcAft>
                <a:spcPts val="0"/>
              </a:spcAft>
              <a:buClr>
                <a:schemeClr val="dk1"/>
              </a:buClr>
              <a:buSzPct val="25000"/>
              <a:buFont typeface="Arial"/>
              <a:buNone/>
            </a:pPr>
            <a:r>
              <a:rPr lang="en" sz="1800" b="0" i="0" u="none" strike="noStrike" cap="none">
                <a:solidFill>
                  <a:srgbClr val="000000"/>
                </a:solidFill>
                <a:latin typeface="Arial"/>
                <a:ea typeface="Arial"/>
                <a:cs typeface="Arial"/>
                <a:sym typeface="Arial"/>
              </a:rPr>
              <a:t>Output = 10 x H x W</a:t>
            </a:r>
          </a:p>
        </p:txBody>
      </p:sp>
      <p:pic>
        <p:nvPicPr>
          <p:cNvPr id="635" name="Shape 635"/>
          <p:cNvPicPr preferRelativeResize="0"/>
          <p:nvPr/>
        </p:nvPicPr>
        <p:blipFill rotWithShape="1">
          <a:blip r:embed="rId3">
            <a:alphaModFix/>
          </a:blip>
          <a:srcRect r="1146"/>
          <a:stretch/>
        </p:blipFill>
        <p:spPr>
          <a:xfrm>
            <a:off x="66680" y="1300150"/>
            <a:ext cx="9039300" cy="2009700"/>
          </a:xfrm>
          <a:prstGeom prst="rect">
            <a:avLst/>
          </a:prstGeom>
          <a:noFill/>
          <a:ln>
            <a:noFill/>
          </a:ln>
        </p:spPr>
      </p:pic>
      <p:sp>
        <p:nvSpPr>
          <p:cNvPr id="636" name="Shape 636"/>
          <p:cNvSpPr txBox="1"/>
          <p:nvPr/>
        </p:nvSpPr>
        <p:spPr>
          <a:xfrm>
            <a:off x="5912378" y="4801575"/>
            <a:ext cx="35145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Integral Channel Features, Dollár, et al., 2009</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Shape 641"/>
          <p:cNvSpPr txBox="1">
            <a:spLocks noGrp="1"/>
          </p:cNvSpPr>
          <p:nvPr>
            <p:ph type="body" idx="1"/>
          </p:nvPr>
        </p:nvSpPr>
        <p:spPr>
          <a:xfrm>
            <a:off x="-1" y="1715816"/>
            <a:ext cx="2617200" cy="2417399"/>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0"/>
              </a:spcBef>
              <a:spcAft>
                <a:spcPts val="0"/>
              </a:spcAft>
              <a:buClr>
                <a:srgbClr val="000000"/>
              </a:buClr>
              <a:buSzPct val="100000"/>
              <a:buFont typeface="Arial"/>
              <a:buAutoNum type="arabicPeriod"/>
            </a:pPr>
            <a:r>
              <a:rPr lang="en" sz="1800" b="0" i="0" u="none" strike="noStrike" cap="none">
                <a:solidFill>
                  <a:srgbClr val="000000"/>
                </a:solidFill>
                <a:latin typeface="Arial"/>
                <a:ea typeface="Arial"/>
                <a:cs typeface="Arial"/>
                <a:sym typeface="Arial"/>
              </a:rPr>
              <a:t> HOG+LUV</a:t>
            </a:r>
          </a:p>
          <a:p>
            <a:pPr marL="457200" marR="0" lvl="0" indent="-228600" algn="l" rtl="0">
              <a:lnSpc>
                <a:spcPct val="115000"/>
              </a:lnSpc>
              <a:spcBef>
                <a:spcPts val="1600"/>
              </a:spcBef>
              <a:spcAft>
                <a:spcPts val="0"/>
              </a:spcAft>
              <a:buClr>
                <a:srgbClr val="000000"/>
              </a:buClr>
              <a:buSzPct val="100000"/>
              <a:buFont typeface="Arial"/>
              <a:buAutoNum type="arabicPeriod"/>
            </a:pPr>
            <a:r>
              <a:rPr lang="en" sz="1800" b="0" i="0" u="none" strike="noStrike" cap="none">
                <a:solidFill>
                  <a:srgbClr val="000000"/>
                </a:solidFill>
                <a:latin typeface="Arial"/>
                <a:ea typeface="Arial"/>
                <a:cs typeface="Arial"/>
                <a:sym typeface="Arial"/>
              </a:rPr>
              <a:t> Aggregate over </a:t>
            </a:r>
            <a:br>
              <a:rPr lang="en" sz="1800" b="0" i="0" u="none" strike="noStrike" cap="none">
                <a:solidFill>
                  <a:srgbClr val="000000"/>
                </a:solidFill>
                <a:latin typeface="Arial"/>
                <a:ea typeface="Arial"/>
                <a:cs typeface="Arial"/>
                <a:sym typeface="Arial"/>
              </a:rPr>
            </a:br>
            <a:r>
              <a:rPr lang="en" sz="1800" b="0" i="0" u="none" strike="noStrike" cap="none">
                <a:solidFill>
                  <a:srgbClr val="000000"/>
                </a:solidFill>
                <a:latin typeface="Arial"/>
                <a:ea typeface="Arial"/>
                <a:cs typeface="Arial"/>
                <a:sym typeface="Arial"/>
              </a:rPr>
              <a:t> each patch </a:t>
            </a:r>
          </a:p>
          <a:p>
            <a:pPr marL="228600" marR="0" lvl="0" indent="0" algn="l" rtl="0">
              <a:lnSpc>
                <a:spcPct val="115000"/>
              </a:lnSpc>
              <a:spcBef>
                <a:spcPts val="1600"/>
              </a:spcBef>
              <a:spcAft>
                <a:spcPts val="0"/>
              </a:spcAft>
              <a:buClr>
                <a:srgbClr val="000000"/>
              </a:buClr>
              <a:buSzPct val="25000"/>
              <a:buFont typeface="Arial"/>
              <a:buNone/>
            </a:pPr>
            <a:endParaRPr sz="600" b="0" i="0" u="none" strike="noStrike" cap="none">
              <a:solidFill>
                <a:srgbClr val="000000"/>
              </a:solidFill>
              <a:latin typeface="Arial"/>
              <a:ea typeface="Arial"/>
              <a:cs typeface="Arial"/>
              <a:sym typeface="Arial"/>
            </a:endParaRPr>
          </a:p>
          <a:p>
            <a:pPr marL="228600" marR="0" lvl="0" indent="0" algn="l" rtl="0">
              <a:lnSpc>
                <a:spcPct val="115000"/>
              </a:lnSpc>
              <a:spcBef>
                <a:spcPts val="1600"/>
              </a:spcBef>
              <a:spcAft>
                <a:spcPts val="0"/>
              </a:spcAft>
              <a:buClr>
                <a:srgbClr val="000000"/>
              </a:buClr>
              <a:buSzPct val="25000"/>
              <a:buFont typeface="Arial"/>
              <a:buNone/>
            </a:pPr>
            <a:r>
              <a:rPr lang="en" sz="1800" b="0" i="0" u="none" strike="noStrike" cap="none">
                <a:solidFill>
                  <a:srgbClr val="000000"/>
                </a:solidFill>
                <a:latin typeface="Arial"/>
                <a:ea typeface="Arial"/>
                <a:cs typeface="Arial"/>
                <a:sym typeface="Arial"/>
              </a:rPr>
              <a:t>Output = 10 x H x W</a:t>
            </a:r>
          </a:p>
        </p:txBody>
      </p:sp>
      <p:pic>
        <p:nvPicPr>
          <p:cNvPr id="642" name="Shape 642" descr="1.png"/>
          <p:cNvPicPr preferRelativeResize="0"/>
          <p:nvPr/>
        </p:nvPicPr>
        <p:blipFill rotWithShape="1">
          <a:blip r:embed="rId3">
            <a:alphaModFix/>
          </a:blip>
          <a:srcRect b="15966"/>
          <a:stretch/>
        </p:blipFill>
        <p:spPr>
          <a:xfrm rot="5400000">
            <a:off x="6573981" y="4019897"/>
            <a:ext cx="843900" cy="651600"/>
          </a:xfrm>
          <a:prstGeom prst="rect">
            <a:avLst/>
          </a:prstGeom>
          <a:noFill/>
          <a:ln>
            <a:noFill/>
          </a:ln>
        </p:spPr>
      </p:pic>
      <p:pic>
        <p:nvPicPr>
          <p:cNvPr id="643" name="Shape 643" descr="2.png"/>
          <p:cNvPicPr preferRelativeResize="0"/>
          <p:nvPr/>
        </p:nvPicPr>
        <p:blipFill rotWithShape="1">
          <a:blip r:embed="rId4">
            <a:alphaModFix/>
          </a:blip>
          <a:srcRect b="15966"/>
          <a:stretch/>
        </p:blipFill>
        <p:spPr>
          <a:xfrm rot="5400000">
            <a:off x="7307636" y="4019896"/>
            <a:ext cx="843900" cy="651600"/>
          </a:xfrm>
          <a:prstGeom prst="rect">
            <a:avLst/>
          </a:prstGeom>
          <a:noFill/>
          <a:ln>
            <a:noFill/>
          </a:ln>
        </p:spPr>
      </p:pic>
      <p:pic>
        <p:nvPicPr>
          <p:cNvPr id="644" name="Shape 644" descr="3.png"/>
          <p:cNvPicPr preferRelativeResize="0"/>
          <p:nvPr/>
        </p:nvPicPr>
        <p:blipFill rotWithShape="1">
          <a:blip r:embed="rId5">
            <a:alphaModFix/>
          </a:blip>
          <a:srcRect b="15966"/>
          <a:stretch/>
        </p:blipFill>
        <p:spPr>
          <a:xfrm rot="5400000">
            <a:off x="8040756" y="4019896"/>
            <a:ext cx="843900" cy="651600"/>
          </a:xfrm>
          <a:prstGeom prst="rect">
            <a:avLst/>
          </a:prstGeom>
          <a:noFill/>
          <a:ln>
            <a:noFill/>
          </a:ln>
        </p:spPr>
      </p:pic>
      <p:pic>
        <p:nvPicPr>
          <p:cNvPr id="645" name="Shape 645" descr="4.png"/>
          <p:cNvPicPr preferRelativeResize="0"/>
          <p:nvPr/>
        </p:nvPicPr>
        <p:blipFill rotWithShape="1">
          <a:blip r:embed="rId6">
            <a:alphaModFix/>
          </a:blip>
          <a:srcRect b="15739"/>
          <a:stretch/>
        </p:blipFill>
        <p:spPr>
          <a:xfrm rot="5400000">
            <a:off x="7306886" y="3075108"/>
            <a:ext cx="843900" cy="653100"/>
          </a:xfrm>
          <a:prstGeom prst="rect">
            <a:avLst/>
          </a:prstGeom>
          <a:noFill/>
          <a:ln>
            <a:noFill/>
          </a:ln>
        </p:spPr>
      </p:pic>
      <p:pic>
        <p:nvPicPr>
          <p:cNvPr id="646" name="Shape 646" descr="5.png"/>
          <p:cNvPicPr preferRelativeResize="0"/>
          <p:nvPr/>
        </p:nvPicPr>
        <p:blipFill rotWithShape="1">
          <a:blip r:embed="rId7">
            <a:alphaModFix/>
          </a:blip>
          <a:srcRect b="14163"/>
          <a:stretch/>
        </p:blipFill>
        <p:spPr>
          <a:xfrm rot="5400000">
            <a:off x="6585614" y="1228204"/>
            <a:ext cx="843900" cy="665400"/>
          </a:xfrm>
          <a:prstGeom prst="rect">
            <a:avLst/>
          </a:prstGeom>
          <a:noFill/>
          <a:ln>
            <a:noFill/>
          </a:ln>
        </p:spPr>
      </p:pic>
      <p:pic>
        <p:nvPicPr>
          <p:cNvPr id="647" name="Shape 647" descr="6.png"/>
          <p:cNvPicPr preferRelativeResize="0"/>
          <p:nvPr/>
        </p:nvPicPr>
        <p:blipFill rotWithShape="1">
          <a:blip r:embed="rId8">
            <a:alphaModFix/>
          </a:blip>
          <a:srcRect b="14163"/>
          <a:stretch/>
        </p:blipFill>
        <p:spPr>
          <a:xfrm rot="5400000">
            <a:off x="7300736" y="1228204"/>
            <a:ext cx="843900" cy="665400"/>
          </a:xfrm>
          <a:prstGeom prst="rect">
            <a:avLst/>
          </a:prstGeom>
          <a:noFill/>
          <a:ln>
            <a:noFill/>
          </a:ln>
        </p:spPr>
      </p:pic>
      <p:pic>
        <p:nvPicPr>
          <p:cNvPr id="648" name="Shape 648" descr="7.png"/>
          <p:cNvPicPr preferRelativeResize="0"/>
          <p:nvPr/>
        </p:nvPicPr>
        <p:blipFill rotWithShape="1">
          <a:blip r:embed="rId9">
            <a:alphaModFix/>
          </a:blip>
          <a:srcRect b="14163"/>
          <a:stretch/>
        </p:blipFill>
        <p:spPr>
          <a:xfrm rot="5400000">
            <a:off x="8015860" y="1228204"/>
            <a:ext cx="843900" cy="665400"/>
          </a:xfrm>
          <a:prstGeom prst="rect">
            <a:avLst/>
          </a:prstGeom>
          <a:noFill/>
          <a:ln>
            <a:noFill/>
          </a:ln>
        </p:spPr>
      </p:pic>
      <p:pic>
        <p:nvPicPr>
          <p:cNvPr id="649" name="Shape 649" descr="8.png"/>
          <p:cNvPicPr preferRelativeResize="0"/>
          <p:nvPr/>
        </p:nvPicPr>
        <p:blipFill rotWithShape="1">
          <a:blip r:embed="rId10">
            <a:alphaModFix/>
          </a:blip>
          <a:srcRect b="13978"/>
          <a:stretch/>
        </p:blipFill>
        <p:spPr>
          <a:xfrm rot="5400000">
            <a:off x="6581756" y="2124785"/>
            <a:ext cx="843900" cy="666900"/>
          </a:xfrm>
          <a:prstGeom prst="rect">
            <a:avLst/>
          </a:prstGeom>
          <a:noFill/>
          <a:ln>
            <a:noFill/>
          </a:ln>
        </p:spPr>
      </p:pic>
      <p:pic>
        <p:nvPicPr>
          <p:cNvPr id="650" name="Shape 650" descr="9.png"/>
          <p:cNvPicPr preferRelativeResize="0"/>
          <p:nvPr/>
        </p:nvPicPr>
        <p:blipFill rotWithShape="1">
          <a:blip r:embed="rId11">
            <a:alphaModFix/>
          </a:blip>
          <a:srcRect b="15153"/>
          <a:stretch/>
        </p:blipFill>
        <p:spPr>
          <a:xfrm rot="5400000">
            <a:off x="7304636" y="2128821"/>
            <a:ext cx="843900" cy="657600"/>
          </a:xfrm>
          <a:prstGeom prst="rect">
            <a:avLst/>
          </a:prstGeom>
          <a:noFill/>
          <a:ln>
            <a:noFill/>
          </a:ln>
        </p:spPr>
      </p:pic>
      <p:pic>
        <p:nvPicPr>
          <p:cNvPr id="651" name="Shape 651" descr="10.png"/>
          <p:cNvPicPr preferRelativeResize="0"/>
          <p:nvPr/>
        </p:nvPicPr>
        <p:blipFill rotWithShape="1">
          <a:blip r:embed="rId12">
            <a:alphaModFix/>
          </a:blip>
          <a:srcRect b="15153"/>
          <a:stretch/>
        </p:blipFill>
        <p:spPr>
          <a:xfrm rot="5400000">
            <a:off x="8022867" y="2133582"/>
            <a:ext cx="843900" cy="657600"/>
          </a:xfrm>
          <a:prstGeom prst="rect">
            <a:avLst/>
          </a:prstGeom>
          <a:noFill/>
          <a:ln>
            <a:noFill/>
          </a:ln>
        </p:spPr>
      </p:pic>
      <p:pic>
        <p:nvPicPr>
          <p:cNvPr id="652" name="Shape 652" descr="set06_V001_I00869_2.png"/>
          <p:cNvPicPr preferRelativeResize="0"/>
          <p:nvPr/>
        </p:nvPicPr>
        <p:blipFill rotWithShape="1">
          <a:blip r:embed="rId13">
            <a:alphaModFix/>
          </a:blip>
          <a:srcRect b="22690"/>
          <a:stretch/>
        </p:blipFill>
        <p:spPr>
          <a:xfrm rot="5400000">
            <a:off x="2438626" y="1569304"/>
            <a:ext cx="3658500" cy="2797800"/>
          </a:xfrm>
          <a:prstGeom prst="rect">
            <a:avLst/>
          </a:prstGeom>
          <a:noFill/>
          <a:ln>
            <a:noFill/>
          </a:ln>
        </p:spPr>
      </p:pic>
      <p:sp>
        <p:nvSpPr>
          <p:cNvPr id="653" name="Shape 653"/>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54" name="Shape 654"/>
          <p:cNvSpPr txBox="1"/>
          <p:nvPr/>
        </p:nvSpPr>
        <p:spPr>
          <a:xfrm>
            <a:off x="248254" y="2972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400">
                <a:solidFill>
                  <a:schemeClr val="lt1"/>
                </a:solidFill>
              </a:rPr>
              <a:t>Aggregate Channel Features</a:t>
            </a:r>
          </a:p>
        </p:txBody>
      </p:sp>
      <p:sp>
        <p:nvSpPr>
          <p:cNvPr id="655" name="Shape 655"/>
          <p:cNvSpPr txBox="1"/>
          <p:nvPr/>
        </p:nvSpPr>
        <p:spPr>
          <a:xfrm>
            <a:off x="5573866" y="1779534"/>
            <a:ext cx="991200" cy="6018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1800" b="1" i="0" u="none" strike="noStrike" cap="none">
                <a:solidFill>
                  <a:srgbClr val="000000"/>
                </a:solidFill>
                <a:latin typeface="Arial"/>
                <a:ea typeface="Arial"/>
                <a:cs typeface="Arial"/>
                <a:sym typeface="Arial"/>
              </a:rPr>
              <a:t>HOG</a:t>
            </a:r>
          </a:p>
        </p:txBody>
      </p:sp>
      <p:sp>
        <p:nvSpPr>
          <p:cNvPr id="656" name="Shape 656"/>
          <p:cNvSpPr txBox="1"/>
          <p:nvPr/>
        </p:nvSpPr>
        <p:spPr>
          <a:xfrm>
            <a:off x="5577842" y="3159939"/>
            <a:ext cx="1572600" cy="6018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1800" b="1" i="0" u="none" strike="noStrike" cap="none">
                <a:solidFill>
                  <a:srgbClr val="000000"/>
                </a:solidFill>
                <a:latin typeface="Arial"/>
                <a:ea typeface="Arial"/>
                <a:cs typeface="Arial"/>
                <a:sym typeface="Arial"/>
              </a:rPr>
              <a:t>Magnitude</a:t>
            </a:r>
          </a:p>
        </p:txBody>
      </p:sp>
      <p:sp>
        <p:nvSpPr>
          <p:cNvPr id="657" name="Shape 657"/>
          <p:cNvSpPr txBox="1"/>
          <p:nvPr/>
        </p:nvSpPr>
        <p:spPr>
          <a:xfrm>
            <a:off x="5578805" y="4057269"/>
            <a:ext cx="1021799" cy="6018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1800" b="1" i="0" u="none" strike="noStrike" cap="none">
                <a:solidFill>
                  <a:srgbClr val="000000"/>
                </a:solidFill>
                <a:latin typeface="Arial"/>
                <a:ea typeface="Arial"/>
                <a:cs typeface="Arial"/>
                <a:sym typeface="Arial"/>
              </a:rPr>
              <a:t>LUV</a:t>
            </a:r>
          </a:p>
        </p:txBody>
      </p:sp>
      <p:sp>
        <p:nvSpPr>
          <p:cNvPr id="658" name="Shape 658"/>
          <p:cNvSpPr txBox="1"/>
          <p:nvPr/>
        </p:nvSpPr>
        <p:spPr>
          <a:xfrm>
            <a:off x="5912378" y="4801575"/>
            <a:ext cx="35145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Integral Channel Features, Dollár, et al., 2009</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Shape 663"/>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64" name="Shape 664"/>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Results: Hand-Designed Features</a:t>
            </a:r>
          </a:p>
        </p:txBody>
      </p:sp>
      <p:graphicFrame>
        <p:nvGraphicFramePr>
          <p:cNvPr id="665" name="Shape 665"/>
          <p:cNvGraphicFramePr/>
          <p:nvPr/>
        </p:nvGraphicFramePr>
        <p:xfrm>
          <a:off x="1939387" y="1457534"/>
          <a:ext cx="5265225" cy="2869450"/>
        </p:xfrm>
        <a:graphic>
          <a:graphicData uri="http://schemas.openxmlformats.org/drawingml/2006/table">
            <a:tbl>
              <a:tblPr firstRow="1" bandRow="1">
                <a:noFill/>
                <a:tableStyleId>{DEE6A101-EA53-48C7-B4D7-0239E4052E6D}</a:tableStyleId>
              </a:tblPr>
              <a:tblGrid>
                <a:gridCol w="1241300">
                  <a:extLst>
                    <a:ext uri="{9D8B030D-6E8A-4147-A177-3AD203B41FA5}">
                      <a16:colId xmlns:a16="http://schemas.microsoft.com/office/drawing/2014/main" val="20000"/>
                    </a:ext>
                  </a:extLst>
                </a:gridCol>
                <a:gridCol w="833700">
                  <a:extLst>
                    <a:ext uri="{9D8B030D-6E8A-4147-A177-3AD203B41FA5}">
                      <a16:colId xmlns:a16="http://schemas.microsoft.com/office/drawing/2014/main" val="20001"/>
                    </a:ext>
                  </a:extLst>
                </a:gridCol>
                <a:gridCol w="940950">
                  <a:extLst>
                    <a:ext uri="{9D8B030D-6E8A-4147-A177-3AD203B41FA5}">
                      <a16:colId xmlns:a16="http://schemas.microsoft.com/office/drawing/2014/main" val="20002"/>
                    </a:ext>
                  </a:extLst>
                </a:gridCol>
                <a:gridCol w="1113825">
                  <a:extLst>
                    <a:ext uri="{9D8B030D-6E8A-4147-A177-3AD203B41FA5}">
                      <a16:colId xmlns:a16="http://schemas.microsoft.com/office/drawing/2014/main" val="20003"/>
                    </a:ext>
                  </a:extLst>
                </a:gridCol>
                <a:gridCol w="1135450">
                  <a:extLst>
                    <a:ext uri="{9D8B030D-6E8A-4147-A177-3AD203B41FA5}">
                      <a16:colId xmlns:a16="http://schemas.microsoft.com/office/drawing/2014/main" val="20004"/>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RGB</a:t>
                      </a:r>
                    </a:p>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ACF</a:t>
                      </a:r>
                    </a:p>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RGB+Hint+Conf</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ACF+Hint</a:t>
                      </a:r>
                    </a:p>
                    <a:p>
                      <a:pPr marL="0" marR="0" lvl="0" indent="0" algn="ctr" rtl="0">
                        <a:lnSpc>
                          <a:spcPct val="100000"/>
                        </a:lnSpc>
                        <a:spcBef>
                          <a:spcPts val="0"/>
                        </a:spcBef>
                        <a:spcAft>
                          <a:spcPts val="0"/>
                        </a:spcAft>
                        <a:buNone/>
                      </a:pPr>
                      <a:r>
                        <a:rPr lang="en" sz="1500" b="1"/>
                        <a:t>+Conf</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FF0000"/>
                          </a:solidFill>
                        </a:rPr>
                        <a:t>19.6%</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FF0000"/>
                          </a:solidFill>
                        </a:rPr>
                        <a:t>21.4%</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rgbClr val="00B050"/>
                          </a:solidFill>
                        </a:rPr>
                        <a:t>18.0%</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FF0000"/>
                          </a:solidFill>
                        </a:rPr>
                        <a:t>18.7%</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FF0000"/>
                          </a:solidFill>
                        </a:rPr>
                        <a:t>22.4%</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rgbClr val="00B050"/>
                          </a:solidFill>
                        </a:rPr>
                        <a:t>20.3%</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FF0000"/>
                          </a:solidFill>
                        </a:rPr>
                        <a:t>20.4%</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br>
                        <a:rPr lang="en" sz="1500">
                          <a:solidFill>
                            <a:schemeClr val="dk1"/>
                          </a:solidFill>
                        </a:rPr>
                      </a:br>
                      <a:r>
                        <a:rPr lang="en" sz="1500">
                          <a:solidFill>
                            <a:schemeClr val="dk1"/>
                          </a:solidFill>
                        </a:rPr>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24.5%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FF0000"/>
                          </a:solidFill>
                        </a:rPr>
                        <a:t>25.2%</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rgbClr val="00B050"/>
                          </a:solidFill>
                        </a:rPr>
                        <a:t>22.4%</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FF0000"/>
                          </a:solidFill>
                        </a:rPr>
                        <a:t>23.4%</a:t>
                      </a:r>
                    </a:p>
                  </a:txBody>
                  <a:tcPr marL="91450" marR="91450" marT="45725" marB="457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Shape 670"/>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Performance</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Shape 675"/>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76" name="Shape 676"/>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Performance</a:t>
            </a:r>
          </a:p>
        </p:txBody>
      </p:sp>
      <p:graphicFrame>
        <p:nvGraphicFramePr>
          <p:cNvPr id="677" name="Shape 677"/>
          <p:cNvGraphicFramePr/>
          <p:nvPr/>
        </p:nvGraphicFramePr>
        <p:xfrm>
          <a:off x="500876" y="1482109"/>
          <a:ext cx="8142250" cy="2869450"/>
        </p:xfrm>
        <a:graphic>
          <a:graphicData uri="http://schemas.openxmlformats.org/drawingml/2006/table">
            <a:tbl>
              <a:tblPr firstRow="1" bandRow="1">
                <a:noFill/>
                <a:tableStyleId>{DEE6A101-EA53-48C7-B4D7-0239E4052E6D}</a:tableStyleId>
              </a:tblPr>
              <a:tblGrid>
                <a:gridCol w="1274500">
                  <a:extLst>
                    <a:ext uri="{9D8B030D-6E8A-4147-A177-3AD203B41FA5}">
                      <a16:colId xmlns:a16="http://schemas.microsoft.com/office/drawing/2014/main" val="20000"/>
                    </a:ext>
                  </a:extLst>
                </a:gridCol>
                <a:gridCol w="781525">
                  <a:extLst>
                    <a:ext uri="{9D8B030D-6E8A-4147-A177-3AD203B41FA5}">
                      <a16:colId xmlns:a16="http://schemas.microsoft.com/office/drawing/2014/main" val="20001"/>
                    </a:ext>
                  </a:extLst>
                </a:gridCol>
                <a:gridCol w="757900">
                  <a:extLst>
                    <a:ext uri="{9D8B030D-6E8A-4147-A177-3AD203B41FA5}">
                      <a16:colId xmlns:a16="http://schemas.microsoft.com/office/drawing/2014/main" val="20002"/>
                    </a:ext>
                  </a:extLst>
                </a:gridCol>
                <a:gridCol w="935200">
                  <a:extLst>
                    <a:ext uri="{9D8B030D-6E8A-4147-A177-3AD203B41FA5}">
                      <a16:colId xmlns:a16="http://schemas.microsoft.com/office/drawing/2014/main" val="20003"/>
                    </a:ext>
                  </a:extLst>
                </a:gridCol>
                <a:gridCol w="733150">
                  <a:extLst>
                    <a:ext uri="{9D8B030D-6E8A-4147-A177-3AD203B41FA5}">
                      <a16:colId xmlns:a16="http://schemas.microsoft.com/office/drawing/2014/main" val="20004"/>
                    </a:ext>
                  </a:extLst>
                </a:gridCol>
                <a:gridCol w="768900">
                  <a:extLst>
                    <a:ext uri="{9D8B030D-6E8A-4147-A177-3AD203B41FA5}">
                      <a16:colId xmlns:a16="http://schemas.microsoft.com/office/drawing/2014/main" val="20005"/>
                    </a:ext>
                  </a:extLst>
                </a:gridCol>
                <a:gridCol w="762000">
                  <a:extLst>
                    <a:ext uri="{9D8B030D-6E8A-4147-A177-3AD203B41FA5}">
                      <a16:colId xmlns:a16="http://schemas.microsoft.com/office/drawing/2014/main" val="20006"/>
                    </a:ext>
                  </a:extLst>
                </a:gridCol>
                <a:gridCol w="1205025">
                  <a:extLst>
                    <a:ext uri="{9D8B030D-6E8A-4147-A177-3AD203B41FA5}">
                      <a16:colId xmlns:a16="http://schemas.microsoft.com/office/drawing/2014/main" val="20007"/>
                    </a:ext>
                  </a:extLst>
                </a:gridCol>
                <a:gridCol w="924050">
                  <a:extLst>
                    <a:ext uri="{9D8B030D-6E8A-4147-A177-3AD203B41FA5}">
                      <a16:colId xmlns:a16="http://schemas.microsoft.com/office/drawing/2014/main" val="20008"/>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Hint+Conf</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#Param</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Comp Rate</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Speed</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Speed Up</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Memory</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Memory Reduce</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63 M</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1x</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24 ms</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1x</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5,052 MB</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1x</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18.0%</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11 M</a:t>
                      </a:r>
                    </a:p>
                  </a:txBody>
                  <a:tcPr marL="91450" marR="91450" marT="45725" marB="45725" anchor="ctr"/>
                </a:tc>
                <a:tc>
                  <a:txBody>
                    <a:bodyPr/>
                    <a:lstStyle/>
                    <a:p>
                      <a:pPr lvl="0" algn="ctr" rtl="0">
                        <a:spcBef>
                          <a:spcPts val="0"/>
                        </a:spcBef>
                        <a:buNone/>
                      </a:pPr>
                      <a:r>
                        <a:rPr lang="en"/>
                        <a:t>6x</a:t>
                      </a:r>
                    </a:p>
                  </a:txBody>
                  <a:tcPr marL="91450" marR="91450" marT="45725" marB="45725" anchor="ctr"/>
                </a:tc>
                <a:tc>
                  <a:txBody>
                    <a:bodyPr/>
                    <a:lstStyle/>
                    <a:p>
                      <a:pPr lvl="0" algn="ctr" rtl="0">
                        <a:spcBef>
                          <a:spcPts val="0"/>
                        </a:spcBef>
                        <a:buNone/>
                      </a:pPr>
                      <a:r>
                        <a:rPr lang="en"/>
                        <a:t>3 ms</a:t>
                      </a:r>
                    </a:p>
                  </a:txBody>
                  <a:tcPr marL="91450" marR="91450" marT="45725" marB="45725" anchor="ctr"/>
                </a:tc>
                <a:tc>
                  <a:txBody>
                    <a:bodyPr/>
                    <a:lstStyle/>
                    <a:p>
                      <a:pPr lvl="0" algn="ctr" rtl="0">
                        <a:spcBef>
                          <a:spcPts val="0"/>
                        </a:spcBef>
                        <a:buNone/>
                      </a:pPr>
                      <a:r>
                        <a:rPr lang="en"/>
                        <a:t>8x</a:t>
                      </a:r>
                    </a:p>
                  </a:txBody>
                  <a:tcPr marL="91450" marR="91450" marT="45725" marB="45725" anchor="ctr"/>
                </a:tc>
                <a:tc>
                  <a:txBody>
                    <a:bodyPr/>
                    <a:lstStyle/>
                    <a:p>
                      <a:pPr lvl="0" algn="ctr" rtl="0">
                        <a:spcBef>
                          <a:spcPts val="0"/>
                        </a:spcBef>
                        <a:buNone/>
                      </a:pPr>
                      <a:r>
                        <a:rPr lang="en"/>
                        <a:t>612 MB</a:t>
                      </a:r>
                    </a:p>
                  </a:txBody>
                  <a:tcPr marL="91450" marR="91450" marT="45725" marB="45725" anchor="ctr"/>
                </a:tc>
                <a:tc>
                  <a:txBody>
                    <a:bodyPr/>
                    <a:lstStyle/>
                    <a:p>
                      <a:pPr lvl="0" algn="ctr" rtl="0">
                        <a:spcBef>
                          <a:spcPts val="0"/>
                        </a:spcBef>
                        <a:buNone/>
                      </a:pPr>
                      <a:r>
                        <a:rPr lang="en"/>
                        <a:t>8x</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20.3%</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2.8 M</a:t>
                      </a:r>
                    </a:p>
                  </a:txBody>
                  <a:tcPr marL="91450" marR="91450" marT="45725" marB="45725" anchor="ctr"/>
                </a:tc>
                <a:tc>
                  <a:txBody>
                    <a:bodyPr/>
                    <a:lstStyle/>
                    <a:p>
                      <a:pPr lvl="0" algn="ctr" rtl="0">
                        <a:spcBef>
                          <a:spcPts val="0"/>
                        </a:spcBef>
                        <a:buNone/>
                      </a:pPr>
                      <a:r>
                        <a:rPr lang="en"/>
                        <a:t>22x</a:t>
                      </a:r>
                    </a:p>
                  </a:txBody>
                  <a:tcPr marL="91450" marR="91450" marT="45725" marB="45725" anchor="ctr"/>
                </a:tc>
                <a:tc>
                  <a:txBody>
                    <a:bodyPr/>
                    <a:lstStyle/>
                    <a:p>
                      <a:pPr lvl="0" algn="ctr" rtl="0">
                        <a:spcBef>
                          <a:spcPts val="0"/>
                        </a:spcBef>
                        <a:buNone/>
                      </a:pPr>
                      <a:r>
                        <a:rPr lang="en"/>
                        <a:t>3 ms</a:t>
                      </a:r>
                    </a:p>
                  </a:txBody>
                  <a:tcPr marL="91450" marR="91450" marT="45725" marB="45725" anchor="ctr"/>
                </a:tc>
                <a:tc>
                  <a:txBody>
                    <a:bodyPr/>
                    <a:lstStyle/>
                    <a:p>
                      <a:pPr lvl="0" algn="ctr" rtl="0">
                        <a:spcBef>
                          <a:spcPts val="0"/>
                        </a:spcBef>
                        <a:buNone/>
                      </a:pPr>
                      <a:r>
                        <a:rPr lang="en"/>
                        <a:t>8x</a:t>
                      </a:r>
                    </a:p>
                  </a:txBody>
                  <a:tcPr marL="91450" marR="91450" marT="45725" marB="45725" anchor="ctr"/>
                </a:tc>
                <a:tc>
                  <a:txBody>
                    <a:bodyPr/>
                    <a:lstStyle/>
                    <a:p>
                      <a:pPr lvl="0" algn="ctr" rtl="0">
                        <a:spcBef>
                          <a:spcPts val="0"/>
                        </a:spcBef>
                        <a:buNone/>
                      </a:pPr>
                      <a:r>
                        <a:rPr lang="en"/>
                        <a:t>308 MB</a:t>
                      </a:r>
                    </a:p>
                  </a:txBody>
                  <a:tcPr marL="91450" marR="91450" marT="45725" marB="45725" anchor="ctr"/>
                </a:tc>
                <a:tc>
                  <a:txBody>
                    <a:bodyPr/>
                    <a:lstStyle/>
                    <a:p>
                      <a:pPr lvl="0" algn="ctr" rtl="0">
                        <a:spcBef>
                          <a:spcPts val="0"/>
                        </a:spcBef>
                        <a:buNone/>
                      </a:pPr>
                      <a:r>
                        <a:rPr lang="en"/>
                        <a:t>16x</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t>ResNet-18</a:t>
                      </a:r>
                      <a:br>
                        <a:rPr lang="en" sz="1500" b="1"/>
                      </a:br>
                      <a:r>
                        <a:rPr lang="en" sz="1500" b="1"/>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t>24.5%</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00B050"/>
                          </a:solidFill>
                        </a:rPr>
                        <a:t>22.4%</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t>0.157 M</a:t>
                      </a:r>
                    </a:p>
                  </a:txBody>
                  <a:tcPr marL="91450" marR="91450" marT="45725" marB="45725" anchor="ctr"/>
                </a:tc>
                <a:tc>
                  <a:txBody>
                    <a:bodyPr/>
                    <a:lstStyle/>
                    <a:p>
                      <a:pPr lvl="0" algn="ctr" rtl="0">
                        <a:spcBef>
                          <a:spcPts val="0"/>
                        </a:spcBef>
                        <a:buNone/>
                      </a:pPr>
                      <a:r>
                        <a:rPr lang="en" b="1">
                          <a:solidFill>
                            <a:srgbClr val="00B050"/>
                          </a:solidFill>
                        </a:rPr>
                        <a:t>400x</a:t>
                      </a:r>
                    </a:p>
                  </a:txBody>
                  <a:tcPr marL="91450" marR="91450" marT="45725" marB="45725" anchor="ctr"/>
                </a:tc>
                <a:tc>
                  <a:txBody>
                    <a:bodyPr/>
                    <a:lstStyle/>
                    <a:p>
                      <a:pPr lvl="0" algn="ctr" rtl="0">
                        <a:spcBef>
                          <a:spcPts val="0"/>
                        </a:spcBef>
                        <a:buNone/>
                      </a:pPr>
                      <a:r>
                        <a:rPr lang="en" b="1"/>
                        <a:t>3 ms</a:t>
                      </a:r>
                    </a:p>
                  </a:txBody>
                  <a:tcPr marL="91450" marR="91450" marT="45725" marB="45725" anchor="ctr"/>
                </a:tc>
                <a:tc>
                  <a:txBody>
                    <a:bodyPr/>
                    <a:lstStyle/>
                    <a:p>
                      <a:pPr lvl="0" algn="ctr" rtl="0">
                        <a:spcBef>
                          <a:spcPts val="0"/>
                        </a:spcBef>
                        <a:buNone/>
                      </a:pPr>
                      <a:r>
                        <a:rPr lang="en" b="1"/>
                        <a:t>8x</a:t>
                      </a:r>
                    </a:p>
                  </a:txBody>
                  <a:tcPr marL="91450" marR="91450" marT="45725" marB="45725" anchor="ctr"/>
                </a:tc>
                <a:tc>
                  <a:txBody>
                    <a:bodyPr/>
                    <a:lstStyle/>
                    <a:p>
                      <a:pPr lvl="0" algn="ctr" rtl="0">
                        <a:spcBef>
                          <a:spcPts val="0"/>
                        </a:spcBef>
                        <a:buNone/>
                      </a:pPr>
                      <a:r>
                        <a:rPr lang="en" b="1"/>
                        <a:t>240 MB</a:t>
                      </a:r>
                    </a:p>
                  </a:txBody>
                  <a:tcPr marL="91450" marR="91450" marT="45725" marB="45725" anchor="ctr"/>
                </a:tc>
                <a:tc>
                  <a:txBody>
                    <a:bodyPr/>
                    <a:lstStyle/>
                    <a:p>
                      <a:pPr lvl="0" algn="ctr" rtl="0">
                        <a:spcBef>
                          <a:spcPts val="0"/>
                        </a:spcBef>
                        <a:buNone/>
                      </a:pPr>
                      <a:r>
                        <a:rPr lang="en" b="1"/>
                        <a:t>21x</a:t>
                      </a:r>
                    </a:p>
                  </a:txBody>
                  <a:tcPr marL="91450" marR="91450" marT="45725" marB="457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pic>
        <p:nvPicPr>
          <p:cNvPr id="2" name="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7468"/>
            <a:ext cx="9149808" cy="5146767"/>
          </a:xfrm>
          <a:prstGeom prst="rect">
            <a:avLst/>
          </a:prstGeom>
        </p:spPr>
      </p:pic>
      <p:sp>
        <p:nvSpPr>
          <p:cNvPr id="682" name="Shape 682"/>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83" name="Shape 683"/>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Demo</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Shape 689"/>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90" name="Shape 690"/>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Performance: TX1</a:t>
            </a:r>
          </a:p>
        </p:txBody>
      </p:sp>
      <p:pic>
        <p:nvPicPr>
          <p:cNvPr id="691" name="Shape 691" descr="EXCEL_2016-12-01_19-25-01.png"/>
          <p:cNvPicPr preferRelativeResize="0"/>
          <p:nvPr/>
        </p:nvPicPr>
        <p:blipFill rotWithShape="1">
          <a:blip r:embed="rId3">
            <a:alphaModFix/>
          </a:blip>
          <a:srcRect l="357" r="347"/>
          <a:stretch/>
        </p:blipFill>
        <p:spPr>
          <a:xfrm>
            <a:off x="1227175" y="770704"/>
            <a:ext cx="6562725" cy="3829049"/>
          </a:xfrm>
          <a:prstGeom prst="rect">
            <a:avLst/>
          </a:prstGeom>
          <a:noFill/>
          <a:ln>
            <a:noFill/>
          </a:ln>
        </p:spPr>
      </p:pic>
      <p:sp>
        <p:nvSpPr>
          <p:cNvPr id="692" name="Shape 692"/>
          <p:cNvSpPr txBox="1"/>
          <p:nvPr/>
        </p:nvSpPr>
        <p:spPr>
          <a:xfrm>
            <a:off x="2696850" y="4706100"/>
            <a:ext cx="3750300" cy="437400"/>
          </a:xfrm>
          <a:prstGeom prst="rect">
            <a:avLst/>
          </a:prstGeom>
          <a:noFill/>
          <a:ln>
            <a:noFill/>
          </a:ln>
        </p:spPr>
        <p:txBody>
          <a:bodyPr lIns="91425" tIns="91425" rIns="91425" bIns="91425" anchor="t" anchorCtr="0">
            <a:noAutofit/>
          </a:bodyPr>
          <a:lstStyle/>
          <a:p>
            <a:pPr lvl="0">
              <a:spcBef>
                <a:spcPts val="0"/>
              </a:spcBef>
              <a:buNone/>
            </a:pPr>
            <a:r>
              <a:rPr lang="en"/>
              <a:t>Average ~10 region proposals per frame</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pic>
        <p:nvPicPr>
          <p:cNvPr id="697" name="Shape 697" descr="p.png"/>
          <p:cNvPicPr preferRelativeResize="0"/>
          <p:nvPr/>
        </p:nvPicPr>
        <p:blipFill>
          <a:blip r:embed="rId3">
            <a:alphaModFix/>
          </a:blip>
          <a:stretch>
            <a:fillRect/>
          </a:stretch>
        </p:blipFill>
        <p:spPr>
          <a:xfrm>
            <a:off x="196175" y="374549"/>
            <a:ext cx="3770048" cy="4885524"/>
          </a:xfrm>
          <a:prstGeom prst="rect">
            <a:avLst/>
          </a:prstGeom>
          <a:noFill/>
          <a:ln>
            <a:noFill/>
          </a:ln>
        </p:spPr>
      </p:pic>
      <p:sp>
        <p:nvSpPr>
          <p:cNvPr id="698" name="Shape 698"/>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99" name="Shape 699"/>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Submission</a:t>
            </a:r>
          </a:p>
        </p:txBody>
      </p:sp>
      <p:sp>
        <p:nvSpPr>
          <p:cNvPr id="700" name="Shape 700"/>
          <p:cNvSpPr txBox="1">
            <a:spLocks noGrp="1"/>
          </p:cNvSpPr>
          <p:nvPr>
            <p:ph type="body" idx="1"/>
          </p:nvPr>
        </p:nvSpPr>
        <p:spPr>
          <a:xfrm>
            <a:off x="4140261" y="2285999"/>
            <a:ext cx="4829700" cy="1980921"/>
          </a:xfrm>
          <a:prstGeom prst="rect">
            <a:avLst/>
          </a:prstGeom>
          <a:noFill/>
          <a:ln>
            <a:noFill/>
          </a:ln>
        </p:spPr>
        <p:txBody>
          <a:bodyPr lIns="91425" tIns="91425" rIns="91425" bIns="91425" anchor="t" anchorCtr="0">
            <a:noAutofit/>
          </a:bodyPr>
          <a:lstStyle/>
          <a:p>
            <a:pPr marR="0" lvl="0" algn="l" rtl="0">
              <a:lnSpc>
                <a:spcPct val="115000"/>
              </a:lnSpc>
              <a:spcBef>
                <a:spcPts val="0"/>
              </a:spcBef>
              <a:spcAft>
                <a:spcPts val="0"/>
              </a:spcAft>
              <a:buNone/>
            </a:pPr>
            <a:r>
              <a:rPr lang="en" dirty="0">
                <a:solidFill>
                  <a:schemeClr val="dk1"/>
                </a:solidFill>
              </a:rPr>
              <a:t>Submitted to CVPR 2017</a:t>
            </a:r>
          </a:p>
          <a:p>
            <a:pPr marR="0" lvl="0" algn="l" rtl="0">
              <a:lnSpc>
                <a:spcPct val="115000"/>
              </a:lnSpc>
              <a:spcBef>
                <a:spcPts val="0"/>
              </a:spcBef>
              <a:spcAft>
                <a:spcPts val="0"/>
              </a:spcAft>
              <a:buNone/>
            </a:pPr>
            <a:r>
              <a:rPr lang="en" dirty="0">
                <a:solidFill>
                  <a:schemeClr val="dk1"/>
                </a:solidFill>
              </a:rPr>
              <a:t>“In Teacher We Trust: Learning Compressed Models for Pedestrian Detection”</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6699FF"/>
        </a:solidFill>
        <a:effectLst/>
      </p:bgPr>
    </p:bg>
    <p:spTree>
      <p:nvGrpSpPr>
        <p:cNvPr id="1" name="Shape 704"/>
        <p:cNvGrpSpPr/>
        <p:nvPr/>
      </p:nvGrpSpPr>
      <p:grpSpPr>
        <a:xfrm>
          <a:off x="0" y="0"/>
          <a:ext cx="0" cy="0"/>
          <a:chOff x="0" y="0"/>
          <a:chExt cx="0" cy="0"/>
        </a:xfrm>
      </p:grpSpPr>
      <p:sp>
        <p:nvSpPr>
          <p:cNvPr id="705" name="Shape 705"/>
          <p:cNvSpPr txBox="1"/>
          <p:nvPr/>
        </p:nvSpPr>
        <p:spPr>
          <a:xfrm>
            <a:off x="2823828" y="4380873"/>
            <a:ext cx="3269099" cy="1980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FFFFFF"/>
              </a:buClr>
              <a:buSzPct val="25000"/>
              <a:buFont typeface="Times New Roman"/>
              <a:buNone/>
            </a:pPr>
            <a:r>
              <a:rPr lang="en" sz="1500" b="0" i="0" u="none" strike="noStrike" cap="none">
                <a:solidFill>
                  <a:srgbClr val="FFFFFF"/>
                </a:solidFill>
                <a:latin typeface="Times New Roman"/>
                <a:ea typeface="Times New Roman"/>
                <a:cs typeface="Times New Roman"/>
                <a:sym typeface="Times New Roman"/>
              </a:rPr>
              <a:t>Carnegie Mellon University</a:t>
            </a:r>
          </a:p>
        </p:txBody>
      </p:sp>
      <p:sp>
        <p:nvSpPr>
          <p:cNvPr id="706" name="Shape 706"/>
          <p:cNvSpPr txBox="1"/>
          <p:nvPr/>
        </p:nvSpPr>
        <p:spPr>
          <a:xfrm>
            <a:off x="311708" y="-522656"/>
            <a:ext cx="8520600" cy="153930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chemeClr val="dk1"/>
              </a:buClr>
              <a:buSzPct val="25000"/>
              <a:buFont typeface="Arial"/>
              <a:buNone/>
            </a:pPr>
            <a:r>
              <a:rPr lang="en" sz="5000" b="0" i="0" u="none" strike="noStrike" cap="none">
                <a:solidFill>
                  <a:schemeClr val="lt1"/>
                </a:solidFill>
                <a:latin typeface="Times New Roman"/>
                <a:ea typeface="Times New Roman"/>
                <a:cs typeface="Times New Roman"/>
                <a:sym typeface="Times New Roman"/>
              </a:rPr>
              <a:t>Pedestrian Detection </a:t>
            </a:r>
          </a:p>
        </p:txBody>
      </p:sp>
      <p:sp>
        <p:nvSpPr>
          <p:cNvPr id="707" name="Shape 707"/>
          <p:cNvSpPr/>
          <p:nvPr/>
        </p:nvSpPr>
        <p:spPr>
          <a:xfrm>
            <a:off x="-5700" y="1621975"/>
            <a:ext cx="9176400" cy="1263000"/>
          </a:xfrm>
          <a:prstGeom prst="rect">
            <a:avLst/>
          </a:prstGeom>
          <a:solidFill>
            <a:srgbClr val="C9DAF8"/>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708" name="Shape 708"/>
          <p:cNvSpPr txBox="1"/>
          <p:nvPr/>
        </p:nvSpPr>
        <p:spPr>
          <a:xfrm>
            <a:off x="-5700" y="1729701"/>
            <a:ext cx="10057500" cy="9477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Roboto"/>
              <a:buNone/>
            </a:pPr>
            <a:r>
              <a:rPr lang="en" sz="3000" b="0" i="0" u="none" strike="noStrike" cap="none" dirty="0">
                <a:solidFill>
                  <a:srgbClr val="000000"/>
                </a:solidFill>
                <a:latin typeface="Roboto"/>
                <a:ea typeface="Roboto"/>
                <a:cs typeface="Roboto"/>
                <a:sym typeface="Roboto"/>
              </a:rPr>
              <a:t>           </a:t>
            </a:r>
            <a:r>
              <a:rPr lang="en" sz="3000" dirty="0">
                <a:solidFill>
                  <a:schemeClr val="dk1"/>
                </a:solidFill>
                <a:latin typeface="Roboto"/>
                <a:ea typeface="Roboto"/>
                <a:cs typeface="Roboto"/>
                <a:sym typeface="Roboto"/>
              </a:rPr>
              <a:t>Jonathan Shen</a:t>
            </a:r>
            <a:r>
              <a:rPr lang="en" sz="3000" b="0" i="0" u="none" strike="noStrike" cap="none" dirty="0">
                <a:solidFill>
                  <a:srgbClr val="000000"/>
                </a:solidFill>
                <a:latin typeface="Roboto"/>
                <a:ea typeface="Roboto"/>
                <a:cs typeface="Roboto"/>
                <a:sym typeface="Roboto"/>
              </a:rPr>
              <a:t>            Noranart Vesdapunt             </a:t>
            </a:r>
          </a:p>
          <a:p>
            <a:pPr marL="0" marR="0" lvl="0" indent="0" algn="l" rtl="0">
              <a:lnSpc>
                <a:spcPct val="100000"/>
              </a:lnSpc>
              <a:spcBef>
                <a:spcPts val="1400"/>
              </a:spcBef>
              <a:spcAft>
                <a:spcPts val="0"/>
              </a:spcAft>
              <a:buClr>
                <a:srgbClr val="000000"/>
              </a:buClr>
              <a:buSzPct val="25000"/>
              <a:buFont typeface="Roboto"/>
              <a:buNone/>
            </a:pPr>
            <a:r>
              <a:rPr lang="en" sz="1500" b="0" i="0" u="none" strike="noStrike" cap="none" dirty="0">
                <a:solidFill>
                  <a:srgbClr val="000000"/>
                </a:solidFill>
                <a:latin typeface="Roboto"/>
                <a:ea typeface="Roboto"/>
                <a:cs typeface="Roboto"/>
                <a:sym typeface="Roboto"/>
              </a:rPr>
              <a:t>                 </a:t>
            </a:r>
            <a:r>
              <a:rPr lang="en" sz="1500" dirty="0">
                <a:solidFill>
                  <a:schemeClr val="dk1"/>
                </a:solidFill>
                <a:latin typeface="Roboto"/>
                <a:ea typeface="Roboto"/>
                <a:cs typeface="Roboto"/>
                <a:sym typeface="Roboto"/>
              </a:rPr>
              <a:t>         </a:t>
            </a:r>
            <a:r>
              <a:rPr lang="en" sz="1500" dirty="0">
                <a:latin typeface="Roboto"/>
                <a:ea typeface="Roboto"/>
                <a:cs typeface="Roboto"/>
                <a:sym typeface="Roboto"/>
              </a:rPr>
              <a:t>jshen2@andrew.cmu.edu</a:t>
            </a:r>
            <a:r>
              <a:rPr lang="en" dirty="0"/>
              <a:t>  </a:t>
            </a:r>
            <a:r>
              <a:rPr lang="en" dirty="0">
                <a:solidFill>
                  <a:schemeClr val="dk1"/>
                </a:solidFill>
              </a:rPr>
              <a:t>                               </a:t>
            </a:r>
            <a:r>
              <a:rPr lang="en" sz="1500" b="0" i="0" u="none" strike="noStrike" cap="none" dirty="0">
                <a:solidFill>
                  <a:srgbClr val="000000"/>
                </a:solidFill>
                <a:latin typeface="Roboto"/>
                <a:ea typeface="Roboto"/>
                <a:cs typeface="Roboto"/>
                <a:sym typeface="Roboto"/>
              </a:rPr>
              <a:t>      nvesdapu@andrew.cmu.edu                                       </a:t>
            </a:r>
          </a:p>
        </p:txBody>
      </p:sp>
      <p:sp>
        <p:nvSpPr>
          <p:cNvPr id="709" name="Shape 709"/>
          <p:cNvSpPr txBox="1"/>
          <p:nvPr/>
        </p:nvSpPr>
        <p:spPr>
          <a:xfrm>
            <a:off x="319287" y="892105"/>
            <a:ext cx="8520600" cy="5943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lt1"/>
              </a:buClr>
              <a:buSzPct val="25000"/>
              <a:buFont typeface="Roboto"/>
              <a:buNone/>
            </a:pPr>
            <a:r>
              <a:rPr lang="en" sz="2000" b="0" i="0" u="none" strike="noStrike" cap="none">
                <a:solidFill>
                  <a:schemeClr val="lt1"/>
                </a:solidFill>
                <a:latin typeface="Roboto"/>
                <a:ea typeface="Roboto"/>
                <a:cs typeface="Roboto"/>
                <a:sym typeface="Roboto"/>
              </a:rPr>
              <a:t>For </a:t>
            </a:r>
            <a:r>
              <a:rPr lang="en" sz="2000">
                <a:solidFill>
                  <a:schemeClr val="lt1"/>
                </a:solidFill>
                <a:latin typeface="Roboto"/>
                <a:ea typeface="Roboto"/>
                <a:cs typeface="Roboto"/>
                <a:sym typeface="Roboto"/>
              </a:rPr>
              <a:t>mobile platforms</a:t>
            </a:r>
          </a:p>
        </p:txBody>
      </p:sp>
      <p:sp>
        <p:nvSpPr>
          <p:cNvPr id="710" name="Shape 710"/>
          <p:cNvSpPr txBox="1"/>
          <p:nvPr/>
        </p:nvSpPr>
        <p:spPr>
          <a:xfrm>
            <a:off x="805775" y="3302678"/>
            <a:ext cx="3108600" cy="8154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2000" b="0" i="0" u="none" strike="noStrike" cap="none">
                <a:solidFill>
                  <a:srgbClr val="FFFFFF"/>
                </a:solidFill>
                <a:latin typeface="Roboto"/>
                <a:ea typeface="Roboto"/>
                <a:cs typeface="Roboto"/>
                <a:sym typeface="Roboto"/>
              </a:rPr>
              <a:t>Supervisor</a:t>
            </a:r>
            <a:br>
              <a:rPr lang="en" sz="2000" b="0" i="0" u="none" strike="noStrike" cap="none">
                <a:solidFill>
                  <a:srgbClr val="FFFFFF"/>
                </a:solidFill>
                <a:latin typeface="Roboto"/>
                <a:ea typeface="Roboto"/>
                <a:cs typeface="Roboto"/>
                <a:sym typeface="Roboto"/>
              </a:rPr>
            </a:br>
            <a:br>
              <a:rPr lang="en" sz="600" b="0" i="0" u="none" strike="noStrike" cap="none">
                <a:solidFill>
                  <a:srgbClr val="FFFFFF"/>
                </a:solidFill>
                <a:latin typeface="Roboto"/>
                <a:ea typeface="Roboto"/>
                <a:cs typeface="Roboto"/>
                <a:sym typeface="Roboto"/>
              </a:rPr>
            </a:br>
            <a:r>
              <a:rPr lang="en" sz="2500" b="0" i="0" u="none" strike="noStrike" cap="none">
                <a:solidFill>
                  <a:srgbClr val="FFFFFF"/>
                </a:solidFill>
                <a:latin typeface="Roboto"/>
                <a:ea typeface="Roboto"/>
                <a:cs typeface="Roboto"/>
                <a:sym typeface="Roboto"/>
              </a:rPr>
              <a:t>Kris Kitani</a:t>
            </a:r>
          </a:p>
        </p:txBody>
      </p:sp>
      <p:sp>
        <p:nvSpPr>
          <p:cNvPr id="711" name="Shape 711"/>
          <p:cNvSpPr txBox="1"/>
          <p:nvPr/>
        </p:nvSpPr>
        <p:spPr>
          <a:xfrm>
            <a:off x="5118875" y="3283696"/>
            <a:ext cx="3108600" cy="8154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2000" b="0" i="0" u="none" strike="noStrike" cap="none">
                <a:solidFill>
                  <a:srgbClr val="FFFFFF"/>
                </a:solidFill>
                <a:latin typeface="Roboto"/>
                <a:ea typeface="Roboto"/>
                <a:cs typeface="Roboto"/>
                <a:sym typeface="Roboto"/>
              </a:rPr>
              <a:t>Sponsor</a:t>
            </a:r>
            <a:br>
              <a:rPr lang="en" sz="2000" b="0" i="0" u="none" strike="noStrike" cap="none">
                <a:solidFill>
                  <a:srgbClr val="FFFFFF"/>
                </a:solidFill>
                <a:latin typeface="Roboto"/>
                <a:ea typeface="Roboto"/>
                <a:cs typeface="Roboto"/>
                <a:sym typeface="Roboto"/>
              </a:rPr>
            </a:br>
            <a:br>
              <a:rPr lang="en" sz="600" b="0" i="0" u="none" strike="noStrike" cap="none">
                <a:solidFill>
                  <a:srgbClr val="FFFFFF"/>
                </a:solidFill>
                <a:latin typeface="Roboto"/>
                <a:ea typeface="Roboto"/>
                <a:cs typeface="Roboto"/>
                <a:sym typeface="Roboto"/>
              </a:rPr>
            </a:br>
            <a:r>
              <a:rPr lang="en" sz="2500" b="0" i="0" u="none" strike="noStrike" cap="none">
                <a:solidFill>
                  <a:srgbClr val="FFFFFF"/>
                </a:solidFill>
                <a:latin typeface="Roboto"/>
                <a:ea typeface="Roboto"/>
                <a:cs typeface="Roboto"/>
                <a:sym typeface="Roboto"/>
              </a:rPr>
              <a:t>Carnegie Robotics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body" idx="1"/>
          </p:nvPr>
        </p:nvSpPr>
        <p:spPr>
          <a:xfrm>
            <a:off x="311700" y="990125"/>
            <a:ext cx="5796792" cy="195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1" dirty="0">
                <a:solidFill>
                  <a:srgbClr val="000000"/>
                </a:solidFill>
              </a:rPr>
              <a:t>G</a:t>
            </a:r>
            <a:r>
              <a:rPr lang="en" sz="2500" b="1" i="0" u="none" strike="noStrike" cap="none" dirty="0">
                <a:solidFill>
                  <a:srgbClr val="000000"/>
                </a:solidFill>
                <a:latin typeface="Arial"/>
                <a:ea typeface="Arial"/>
                <a:cs typeface="Arial"/>
                <a:sym typeface="Arial"/>
              </a:rPr>
              <a:t>oal</a:t>
            </a:r>
          </a:p>
          <a:p>
            <a:pPr marL="457200" marR="0" lvl="0" indent="-228600" algn="l" rtl="0">
              <a:lnSpc>
                <a:spcPct val="115000"/>
              </a:lnSpc>
              <a:spcBef>
                <a:spcPts val="1600"/>
              </a:spcBef>
              <a:spcAft>
                <a:spcPts val="0"/>
              </a:spcAft>
              <a:buClr>
                <a:srgbClr val="000000"/>
              </a:buClr>
              <a:buSzPct val="100000"/>
              <a:buFont typeface="Arial"/>
              <a:buChar char="-"/>
            </a:pPr>
            <a:r>
              <a:rPr lang="en" sz="1800" b="0" i="0" u="none" strike="noStrike" cap="none" dirty="0">
                <a:solidFill>
                  <a:srgbClr val="000000"/>
                </a:solidFill>
                <a:latin typeface="Arial"/>
                <a:ea typeface="Arial"/>
                <a:cs typeface="Arial"/>
                <a:sym typeface="Arial"/>
              </a:rPr>
              <a:t>produce a system capable of detecting and localizing </a:t>
            </a:r>
            <a:r>
              <a:rPr lang="en" sz="1800" b="1" i="0" u="none" strike="noStrike" cap="none" dirty="0">
                <a:solidFill>
                  <a:srgbClr val="000000"/>
                </a:solidFill>
                <a:latin typeface="Arial"/>
                <a:ea typeface="Arial"/>
                <a:cs typeface="Arial"/>
                <a:sym typeface="Arial"/>
              </a:rPr>
              <a:t>nearby</a:t>
            </a:r>
            <a:r>
              <a:rPr lang="en" sz="1800" b="0" i="0" u="none" strike="noStrike" cap="none" dirty="0">
                <a:solidFill>
                  <a:srgbClr val="000000"/>
                </a:solidFill>
                <a:latin typeface="Arial"/>
                <a:ea typeface="Arial"/>
                <a:cs typeface="Arial"/>
                <a:sym typeface="Arial"/>
              </a:rPr>
              <a:t>, </a:t>
            </a:r>
            <a:r>
              <a:rPr lang="en" sz="1800" b="1" i="0" u="none" strike="noStrike" cap="none" dirty="0">
                <a:solidFill>
                  <a:srgbClr val="000000"/>
                </a:solidFill>
                <a:latin typeface="Arial"/>
                <a:ea typeface="Arial"/>
                <a:cs typeface="Arial"/>
                <a:sym typeface="Arial"/>
              </a:rPr>
              <a:t>potentially occluded </a:t>
            </a:r>
            <a:r>
              <a:rPr lang="en" sz="1800" b="0" i="0" u="none" strike="noStrike" cap="none" dirty="0">
                <a:solidFill>
                  <a:srgbClr val="000000"/>
                </a:solidFill>
                <a:latin typeface="Arial"/>
                <a:ea typeface="Arial"/>
                <a:cs typeface="Arial"/>
                <a:sym typeface="Arial"/>
              </a:rPr>
              <a:t>pedestrians under </a:t>
            </a:r>
            <a:r>
              <a:rPr lang="en" sz="1800" b="1" i="0" u="none" strike="noStrike" cap="none" dirty="0">
                <a:solidFill>
                  <a:srgbClr val="000000"/>
                </a:solidFill>
                <a:latin typeface="Arial"/>
                <a:ea typeface="Arial"/>
                <a:cs typeface="Arial"/>
                <a:sym typeface="Arial"/>
              </a:rPr>
              <a:t>reasonable lighting conditions</a:t>
            </a:r>
            <a:r>
              <a:rPr lang="en" sz="1800" b="0" i="0" u="none" strike="noStrike" cap="none" dirty="0">
                <a:solidFill>
                  <a:srgbClr val="000000"/>
                </a:solidFill>
                <a:latin typeface="Arial"/>
                <a:ea typeface="Arial"/>
                <a:cs typeface="Arial"/>
                <a:sym typeface="Arial"/>
              </a:rPr>
              <a:t>, that </a:t>
            </a:r>
            <a:r>
              <a:rPr lang="en" sz="1800" b="1" i="0" u="none" strike="noStrike" cap="none" dirty="0">
                <a:solidFill>
                  <a:srgbClr val="000000"/>
                </a:solidFill>
                <a:latin typeface="Arial"/>
                <a:ea typeface="Arial"/>
                <a:cs typeface="Arial"/>
                <a:sym typeface="Arial"/>
              </a:rPr>
              <a:t>can be </a:t>
            </a:r>
            <a:r>
              <a:rPr lang="en" b="1" dirty="0">
                <a:solidFill>
                  <a:srgbClr val="000000"/>
                </a:solidFill>
              </a:rPr>
              <a:t>run on </a:t>
            </a:r>
            <a:r>
              <a:rPr lang="en" sz="1800" b="1" i="0" u="none" strike="noStrike" cap="none" dirty="0">
                <a:solidFill>
                  <a:srgbClr val="000000"/>
                </a:solidFill>
                <a:latin typeface="Arial"/>
                <a:ea typeface="Arial"/>
                <a:cs typeface="Arial"/>
                <a:sym typeface="Arial"/>
              </a:rPr>
              <a:t>mobile </a:t>
            </a:r>
            <a:r>
              <a:rPr lang="en" b="1" dirty="0">
                <a:solidFill>
                  <a:srgbClr val="000000"/>
                </a:solidFill>
              </a:rPr>
              <a:t>platforms</a:t>
            </a:r>
          </a:p>
        </p:txBody>
      </p:sp>
      <p:sp>
        <p:nvSpPr>
          <p:cNvPr id="143" name="Shape 143"/>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44" name="Shape 144"/>
          <p:cNvSpPr txBox="1"/>
          <p:nvPr/>
        </p:nvSpPr>
        <p:spPr>
          <a:xfrm>
            <a:off x="248254" y="722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800" b="0" i="0" u="none" strike="noStrike" cap="none">
                <a:solidFill>
                  <a:schemeClr val="lt1"/>
                </a:solidFill>
                <a:latin typeface="Arial"/>
                <a:ea typeface="Arial"/>
                <a:cs typeface="Arial"/>
                <a:sym typeface="Arial"/>
              </a:rPr>
              <a:t>Problem Statement</a:t>
            </a:r>
          </a:p>
        </p:txBody>
      </p:sp>
      <p:sp>
        <p:nvSpPr>
          <p:cNvPr id="145" name="Shape 145"/>
          <p:cNvSpPr txBox="1"/>
          <p:nvPr/>
        </p:nvSpPr>
        <p:spPr>
          <a:xfrm>
            <a:off x="311700" y="2942825"/>
            <a:ext cx="8217300" cy="1756500"/>
          </a:xfrm>
          <a:prstGeom prst="rect">
            <a:avLst/>
          </a:prstGeom>
          <a:noFill/>
          <a:ln>
            <a:noFill/>
          </a:ln>
        </p:spPr>
        <p:txBody>
          <a:bodyPr lIns="91425" tIns="91425" rIns="91425" bIns="91425" anchor="ctr" anchorCtr="0">
            <a:noAutofit/>
          </a:bodyPr>
          <a:lstStyle/>
          <a:p>
            <a:pPr lvl="0" rtl="0">
              <a:lnSpc>
                <a:spcPct val="115000"/>
              </a:lnSpc>
              <a:spcBef>
                <a:spcPts val="1600"/>
              </a:spcBef>
              <a:buNone/>
            </a:pPr>
            <a:r>
              <a:rPr lang="en" sz="2500" b="1" dirty="0">
                <a:solidFill>
                  <a:schemeClr val="dk1"/>
                </a:solidFill>
              </a:rPr>
              <a:t>Approach</a:t>
            </a:r>
          </a:p>
          <a:p>
            <a:pPr marL="457200" lvl="0" indent="-228600" rtl="0">
              <a:lnSpc>
                <a:spcPct val="115000"/>
              </a:lnSpc>
              <a:spcBef>
                <a:spcPts val="1600"/>
              </a:spcBef>
              <a:buClr>
                <a:schemeClr val="dk1"/>
              </a:buClr>
              <a:buSzPct val="100000"/>
              <a:buChar char="-"/>
            </a:pPr>
            <a:r>
              <a:rPr lang="en" sz="1800" b="1" dirty="0">
                <a:solidFill>
                  <a:schemeClr val="dk1"/>
                </a:solidFill>
              </a:rPr>
              <a:t>deep learning</a:t>
            </a:r>
            <a:r>
              <a:rPr lang="en" sz="1800" dirty="0">
                <a:solidFill>
                  <a:schemeClr val="dk1"/>
                </a:solidFill>
              </a:rPr>
              <a:t>, but we cannot hope to just put large networks on the board</a:t>
            </a:r>
            <a:br>
              <a:rPr lang="en" sz="1800" dirty="0">
                <a:solidFill>
                  <a:schemeClr val="dk1"/>
                </a:solidFill>
              </a:rPr>
            </a:br>
            <a:r>
              <a:rPr lang="en" sz="1800" dirty="0">
                <a:solidFill>
                  <a:schemeClr val="dk1"/>
                </a:solidFill>
              </a:rPr>
              <a:t>⇨ Create a smaller network based off of an existing large network</a:t>
            </a:r>
          </a:p>
        </p:txBody>
      </p:sp>
      <p:pic>
        <p:nvPicPr>
          <p:cNvPr id="146" name="Shape 146" descr="20161130_145432.jpg"/>
          <p:cNvPicPr preferRelativeResize="0"/>
          <p:nvPr/>
        </p:nvPicPr>
        <p:blipFill rotWithShape="1">
          <a:blip r:embed="rId3">
            <a:alphaModFix/>
          </a:blip>
          <a:srcRect r="13201"/>
          <a:stretch/>
        </p:blipFill>
        <p:spPr>
          <a:xfrm>
            <a:off x="6040813" y="1133399"/>
            <a:ext cx="3013093" cy="1952702"/>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Shape 716"/>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Extra Slides</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Shape 721"/>
          <p:cNvSpPr txBox="1">
            <a:spLocks noGrp="1"/>
          </p:cNvSpPr>
          <p:nvPr>
            <p:ph type="body" idx="1"/>
          </p:nvPr>
        </p:nvSpPr>
        <p:spPr>
          <a:xfrm>
            <a:off x="350750" y="3741700"/>
            <a:ext cx="3733800" cy="1246800"/>
          </a:xfrm>
          <a:prstGeom prst="rect">
            <a:avLst/>
          </a:prstGeom>
        </p:spPr>
        <p:txBody>
          <a:bodyPr lIns="91425" tIns="91425" rIns="91425" bIns="91425" anchor="t" anchorCtr="0">
            <a:noAutofit/>
          </a:bodyPr>
          <a:lstStyle/>
          <a:p>
            <a:pPr lvl="0" rtl="0">
              <a:spcBef>
                <a:spcPts val="0"/>
              </a:spcBef>
              <a:buNone/>
            </a:pPr>
            <a:r>
              <a:rPr lang="en" b="1">
                <a:solidFill>
                  <a:srgbClr val="000000"/>
                </a:solidFill>
              </a:rPr>
              <a:t>Features</a:t>
            </a:r>
            <a:br>
              <a:rPr lang="en">
                <a:solidFill>
                  <a:srgbClr val="000000"/>
                </a:solidFill>
              </a:rPr>
            </a:br>
            <a:r>
              <a:rPr lang="en">
                <a:solidFill>
                  <a:srgbClr val="000000"/>
                </a:solidFill>
              </a:rPr>
              <a:t>-  HOG+LUV</a:t>
            </a:r>
            <a:br>
              <a:rPr lang="en">
                <a:solidFill>
                  <a:srgbClr val="000000"/>
                </a:solidFill>
              </a:rPr>
            </a:br>
            <a:r>
              <a:rPr lang="en">
                <a:solidFill>
                  <a:schemeClr val="dk1"/>
                </a:solidFill>
              </a:rPr>
              <a:t>-  Integral Channel Features (ICF)</a:t>
            </a:r>
          </a:p>
        </p:txBody>
      </p:sp>
      <p:pic>
        <p:nvPicPr>
          <p:cNvPr id="722" name="Shape 722"/>
          <p:cNvPicPr preferRelativeResize="0"/>
          <p:nvPr/>
        </p:nvPicPr>
        <p:blipFill>
          <a:blip r:embed="rId3">
            <a:alphaModFix/>
          </a:blip>
          <a:stretch>
            <a:fillRect/>
          </a:stretch>
        </p:blipFill>
        <p:spPr>
          <a:xfrm>
            <a:off x="905200" y="1013950"/>
            <a:ext cx="2575350" cy="2575350"/>
          </a:xfrm>
          <a:prstGeom prst="rect">
            <a:avLst/>
          </a:prstGeom>
          <a:noFill/>
          <a:ln>
            <a:noFill/>
          </a:ln>
        </p:spPr>
      </p:pic>
      <p:sp>
        <p:nvSpPr>
          <p:cNvPr id="723" name="Shape 723"/>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724" name="Shape 724"/>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725" name="Shape 725"/>
          <p:cNvSpPr txBox="1"/>
          <p:nvPr/>
        </p:nvSpPr>
        <p:spPr>
          <a:xfrm>
            <a:off x="248254" y="630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400">
                <a:solidFill>
                  <a:schemeClr val="lt1"/>
                </a:solidFill>
              </a:rPr>
              <a:t>Region Proposal: SCF</a:t>
            </a:r>
          </a:p>
        </p:txBody>
      </p:sp>
      <p:sp>
        <p:nvSpPr>
          <p:cNvPr id="726" name="Shape 726"/>
          <p:cNvSpPr txBox="1">
            <a:spLocks noGrp="1"/>
          </p:cNvSpPr>
          <p:nvPr>
            <p:ph type="body" idx="1"/>
          </p:nvPr>
        </p:nvSpPr>
        <p:spPr>
          <a:xfrm>
            <a:off x="4555275" y="1122000"/>
            <a:ext cx="4164900" cy="3384600"/>
          </a:xfrm>
          <a:prstGeom prst="rect">
            <a:avLst/>
          </a:prstGeom>
        </p:spPr>
        <p:txBody>
          <a:bodyPr lIns="91425" tIns="91425" rIns="91425" bIns="91425" anchor="t" anchorCtr="0">
            <a:noAutofit/>
          </a:bodyPr>
          <a:lstStyle/>
          <a:p>
            <a:pPr lvl="0" rtl="0">
              <a:spcBef>
                <a:spcPts val="0"/>
              </a:spcBef>
              <a:buNone/>
            </a:pPr>
            <a:r>
              <a:rPr lang="en">
                <a:solidFill>
                  <a:srgbClr val="000000"/>
                </a:solidFill>
              </a:rPr>
              <a:t>SquaresChnFtrs (SCF) is the middle tier of HOG+LUV family (slower than ACF but much higher performance, faster than checkerboards)</a:t>
            </a:r>
          </a:p>
          <a:p>
            <a:pPr lvl="0" rtl="0">
              <a:spcBef>
                <a:spcPts val="0"/>
              </a:spcBef>
              <a:buNone/>
            </a:pPr>
            <a:endParaRPr sz="600">
              <a:solidFill>
                <a:srgbClr val="000000"/>
              </a:solidFill>
            </a:endParaRPr>
          </a:p>
          <a:p>
            <a:pPr lvl="0" rtl="0">
              <a:spcBef>
                <a:spcPts val="0"/>
              </a:spcBef>
              <a:buNone/>
            </a:pPr>
            <a:r>
              <a:rPr lang="en" b="1">
                <a:solidFill>
                  <a:srgbClr val="000000"/>
                </a:solidFill>
              </a:rPr>
              <a:t>Log-avg miss rate </a:t>
            </a:r>
            <a:r>
              <a:rPr lang="en">
                <a:solidFill>
                  <a:srgbClr val="000000"/>
                </a:solidFill>
              </a:rPr>
              <a:t>(lower is better)</a:t>
            </a:r>
            <a:br>
              <a:rPr lang="en">
                <a:solidFill>
                  <a:srgbClr val="000000"/>
                </a:solidFill>
              </a:rPr>
            </a:br>
            <a:r>
              <a:rPr lang="en">
                <a:solidFill>
                  <a:srgbClr val="000000"/>
                </a:solidFill>
              </a:rPr>
              <a:t>- ACF : 44.2%</a:t>
            </a:r>
            <a:br>
              <a:rPr lang="en">
                <a:solidFill>
                  <a:srgbClr val="000000"/>
                </a:solidFill>
              </a:rPr>
            </a:br>
            <a:r>
              <a:rPr lang="en">
                <a:solidFill>
                  <a:srgbClr val="000000"/>
                </a:solidFill>
              </a:rPr>
              <a:t>- SCF : 34.8%</a:t>
            </a:r>
            <a:br>
              <a:rPr lang="en">
                <a:solidFill>
                  <a:srgbClr val="000000"/>
                </a:solidFill>
              </a:rPr>
            </a:br>
            <a:r>
              <a:rPr lang="en">
                <a:solidFill>
                  <a:srgbClr val="000000"/>
                </a:solidFill>
              </a:rPr>
              <a:t>- SCF+AlexNet : 23.3%</a:t>
            </a:r>
            <a:br>
              <a:rPr lang="en">
                <a:solidFill>
                  <a:srgbClr val="000000"/>
                </a:solidFill>
              </a:rPr>
            </a:br>
            <a:r>
              <a:rPr lang="en">
                <a:solidFill>
                  <a:schemeClr val="dk1"/>
                </a:solidFill>
              </a:rPr>
              <a:t>- Oracle : 13.2%</a:t>
            </a:r>
            <a:br>
              <a:rPr lang="en">
                <a:solidFill>
                  <a:schemeClr val="dk1"/>
                </a:solidFill>
              </a:rPr>
            </a:br>
            <a:endParaRPr lang="en">
              <a:solidFill>
                <a:schemeClr val="dk1"/>
              </a:solidFill>
            </a:endParaRPr>
          </a:p>
          <a:p>
            <a:pPr lvl="0" rtl="0">
              <a:spcBef>
                <a:spcPts val="0"/>
              </a:spcBef>
              <a:buNone/>
            </a:pPr>
            <a:endParaRPr>
              <a:solidFill>
                <a:srgbClr val="000000"/>
              </a:solidFill>
            </a:endParaRPr>
          </a:p>
        </p:txBody>
      </p:sp>
      <p:sp>
        <p:nvSpPr>
          <p:cNvPr id="727" name="Shape 727"/>
          <p:cNvSpPr txBox="1"/>
          <p:nvPr/>
        </p:nvSpPr>
        <p:spPr>
          <a:xfrm>
            <a:off x="3598281" y="4801575"/>
            <a:ext cx="5772899"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Ten years of pedestrian detection, what have we learned? Benenson et al. 2014</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pic>
        <p:nvPicPr>
          <p:cNvPr id="732" name="Shape 732"/>
          <p:cNvPicPr preferRelativeResize="0"/>
          <p:nvPr/>
        </p:nvPicPr>
        <p:blipFill rotWithShape="1">
          <a:blip r:embed="rId3">
            <a:alphaModFix/>
          </a:blip>
          <a:srcRect b="46780"/>
          <a:stretch/>
        </p:blipFill>
        <p:spPr>
          <a:xfrm>
            <a:off x="951125" y="619325"/>
            <a:ext cx="7509474" cy="2643649"/>
          </a:xfrm>
          <a:prstGeom prst="rect">
            <a:avLst/>
          </a:prstGeom>
          <a:noFill/>
          <a:ln>
            <a:noFill/>
          </a:ln>
        </p:spPr>
      </p:pic>
      <p:sp>
        <p:nvSpPr>
          <p:cNvPr id="733" name="Shape 733"/>
          <p:cNvSpPr txBox="1"/>
          <p:nvPr/>
        </p:nvSpPr>
        <p:spPr>
          <a:xfrm>
            <a:off x="204950" y="3021776"/>
            <a:ext cx="8520600" cy="1893000"/>
          </a:xfrm>
          <a:prstGeom prst="rect">
            <a:avLst/>
          </a:prstGeom>
          <a:noFill/>
          <a:ln>
            <a:noFill/>
          </a:ln>
        </p:spPr>
        <p:txBody>
          <a:bodyPr lIns="91425" tIns="91425" rIns="91425" bIns="91425" anchor="t" anchorCtr="0">
            <a:noAutofit/>
          </a:bodyPr>
          <a:lstStyle/>
          <a:p>
            <a:pPr marL="457200" lvl="0" indent="-228600" rtl="0">
              <a:lnSpc>
                <a:spcPct val="115000"/>
              </a:lnSpc>
              <a:spcBef>
                <a:spcPts val="0"/>
              </a:spcBef>
              <a:buClr>
                <a:srgbClr val="000000"/>
              </a:buClr>
              <a:buChar char="-"/>
            </a:pPr>
            <a:r>
              <a:rPr lang="en" sz="1800">
                <a:solidFill>
                  <a:srgbClr val="000000"/>
                </a:solidFill>
              </a:rPr>
              <a:t>Use VGG-16 on full image</a:t>
            </a:r>
          </a:p>
          <a:p>
            <a:pPr marL="457200" lvl="0" indent="-228600" rtl="0">
              <a:lnSpc>
                <a:spcPct val="115000"/>
              </a:lnSpc>
              <a:spcBef>
                <a:spcPts val="0"/>
              </a:spcBef>
              <a:buClr>
                <a:srgbClr val="000000"/>
              </a:buClr>
              <a:buChar char="-"/>
            </a:pPr>
            <a:r>
              <a:rPr lang="en" sz="1800">
                <a:solidFill>
                  <a:srgbClr val="000000"/>
                </a:solidFill>
              </a:rPr>
              <a:t>Predefine 7k box location</a:t>
            </a:r>
          </a:p>
          <a:p>
            <a:pPr marL="457200" lvl="0" indent="-228600" rtl="0">
              <a:lnSpc>
                <a:spcPct val="115000"/>
              </a:lnSpc>
              <a:spcBef>
                <a:spcPts val="0"/>
              </a:spcBef>
              <a:buClr>
                <a:srgbClr val="000000"/>
              </a:buClr>
              <a:buChar char="-"/>
            </a:pPr>
            <a:r>
              <a:rPr lang="en" sz="1800">
                <a:solidFill>
                  <a:srgbClr val="000000"/>
                </a:solidFill>
              </a:rPr>
              <a:t>Learn box score, box offset</a:t>
            </a:r>
          </a:p>
          <a:p>
            <a:pPr marL="457200" lvl="0" indent="-342900" rtl="0">
              <a:lnSpc>
                <a:spcPct val="115000"/>
              </a:lnSpc>
              <a:spcBef>
                <a:spcPts val="0"/>
              </a:spcBef>
              <a:buClr>
                <a:srgbClr val="595959"/>
              </a:buClr>
              <a:buSzPct val="100000"/>
              <a:buChar char="-"/>
            </a:pPr>
            <a:r>
              <a:rPr lang="en" sz="1800"/>
              <a:t>~60fps on 300x300 image on TitanX</a:t>
            </a:r>
          </a:p>
          <a:p>
            <a:pPr marL="457200" lvl="0" indent="-342900" rtl="0">
              <a:lnSpc>
                <a:spcPct val="115000"/>
              </a:lnSpc>
              <a:spcBef>
                <a:spcPts val="0"/>
              </a:spcBef>
              <a:buClr>
                <a:srgbClr val="595959"/>
              </a:buClr>
              <a:buSzPct val="100000"/>
              <a:buChar char="-"/>
            </a:pPr>
            <a:r>
              <a:rPr lang="en" sz="1800"/>
              <a:t>Works for Caltech - Fused DNN: A deep neural network fusion approach to fast and robust pedestrian detection</a:t>
            </a:r>
            <a:r>
              <a:rPr lang="en" sz="1800" i="1"/>
              <a:t>, Du et al.</a:t>
            </a:r>
            <a:r>
              <a:rPr lang="en" sz="1800"/>
              <a:t> </a:t>
            </a:r>
            <a:r>
              <a:rPr lang="en" sz="1800" i="1"/>
              <a:t>2016</a:t>
            </a:r>
          </a:p>
        </p:txBody>
      </p:sp>
      <p:sp>
        <p:nvSpPr>
          <p:cNvPr id="734" name="Shape 734"/>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735" name="Shape 735"/>
          <p:cNvSpPr txBox="1"/>
          <p:nvPr/>
        </p:nvSpPr>
        <p:spPr>
          <a:xfrm>
            <a:off x="204954" y="32767"/>
            <a:ext cx="8520600" cy="572700"/>
          </a:xfrm>
          <a:prstGeom prst="rect">
            <a:avLst/>
          </a:prstGeom>
          <a:noFill/>
          <a:ln>
            <a:noFill/>
          </a:ln>
        </p:spPr>
        <p:txBody>
          <a:bodyPr lIns="91425" tIns="91425" rIns="91425" bIns="91425" anchor="t" anchorCtr="0">
            <a:noAutofit/>
          </a:bodyPr>
          <a:lstStyle/>
          <a:p>
            <a:pPr lvl="0" rtl="0">
              <a:spcBef>
                <a:spcPts val="0"/>
              </a:spcBef>
              <a:buClr>
                <a:schemeClr val="dk1"/>
              </a:buClr>
              <a:buSzPct val="39285"/>
              <a:buFont typeface="Arial"/>
              <a:buNone/>
            </a:pPr>
            <a:r>
              <a:rPr lang="en" sz="2800">
                <a:solidFill>
                  <a:srgbClr val="FFFFFF"/>
                </a:solidFill>
                <a:latin typeface="Calibri"/>
                <a:ea typeface="Calibri"/>
                <a:cs typeface="Calibri"/>
                <a:sym typeface="Calibri"/>
                <a:hlinkClick r:id="rId4"/>
              </a:rPr>
              <a:t>SSD: Single Shot MultiBox Detector</a:t>
            </a:r>
            <a:r>
              <a:rPr lang="en" sz="2800">
                <a:solidFill>
                  <a:srgbClr val="FFFFFF"/>
                </a:solidFill>
                <a:latin typeface="Calibri"/>
                <a:ea typeface="Calibri"/>
                <a:cs typeface="Calibri"/>
                <a:sym typeface="Calibri"/>
              </a:rPr>
              <a:t>, </a:t>
            </a:r>
            <a:r>
              <a:rPr lang="en" sz="2800" i="1">
                <a:solidFill>
                  <a:srgbClr val="FFFFFF"/>
                </a:solidFill>
                <a:latin typeface="Calibri"/>
                <a:ea typeface="Calibri"/>
                <a:cs typeface="Calibri"/>
                <a:sym typeface="Calibri"/>
              </a:rPr>
              <a:t>Liu et al. </a:t>
            </a:r>
          </a:p>
          <a:p>
            <a:pPr marL="0" marR="0" lvl="0" indent="0" algn="l" rtl="0">
              <a:lnSpc>
                <a:spcPct val="100000"/>
              </a:lnSpc>
              <a:spcBef>
                <a:spcPts val="0"/>
              </a:spcBef>
              <a:spcAft>
                <a:spcPts val="0"/>
              </a:spcAft>
              <a:buClr>
                <a:schemeClr val="dk1"/>
              </a:buClr>
              <a:buFont typeface="Arial"/>
              <a:buNone/>
            </a:pPr>
            <a:endParaRPr sz="25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Shape 151"/>
          <p:cNvSpPr txBox="1">
            <a:spLocks noGrp="1"/>
          </p:cNvSpPr>
          <p:nvPr>
            <p:ph type="body" idx="1"/>
          </p:nvPr>
        </p:nvSpPr>
        <p:spPr>
          <a:xfrm>
            <a:off x="337825" y="2180100"/>
            <a:ext cx="8520600" cy="7833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Network </a:t>
            </a:r>
            <a:r>
              <a:rPr lang="en" sz="4000" b="1" i="0" u="none" strike="noStrike" cap="none">
                <a:solidFill>
                  <a:srgbClr val="000000"/>
                </a:solidFill>
                <a:latin typeface="Arial"/>
                <a:ea typeface="Arial"/>
                <a:cs typeface="Arial"/>
                <a:sym typeface="Arial"/>
              </a:rPr>
              <a:t>Compression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body" idx="1"/>
          </p:nvPr>
        </p:nvSpPr>
        <p:spPr>
          <a:xfrm>
            <a:off x="171180" y="1288125"/>
            <a:ext cx="8428200" cy="34977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00000"/>
              <a:buFont typeface="Arial"/>
              <a:buChar char="-"/>
            </a:pPr>
            <a:r>
              <a:rPr lang="en">
                <a:solidFill>
                  <a:srgbClr val="000000"/>
                </a:solidFill>
              </a:rPr>
              <a:t>Comparing biases for minimal network construction with back-propagation</a:t>
            </a:r>
            <a:br>
              <a:rPr lang="en">
                <a:solidFill>
                  <a:srgbClr val="666666"/>
                </a:solidFill>
              </a:rPr>
            </a:br>
            <a:r>
              <a:rPr lang="en" i="1">
                <a:solidFill>
                  <a:srgbClr val="666666"/>
                </a:solidFill>
              </a:rPr>
              <a:t>Hanson et al.</a:t>
            </a:r>
            <a:r>
              <a:rPr lang="en">
                <a:solidFill>
                  <a:srgbClr val="666666"/>
                </a:solidFill>
              </a:rPr>
              <a:t> 1989</a:t>
            </a:r>
          </a:p>
          <a:p>
            <a:pPr marL="457200" marR="0" lvl="0" indent="-228600" algn="l" rtl="0">
              <a:lnSpc>
                <a:spcPct val="115000"/>
              </a:lnSpc>
              <a:spcBef>
                <a:spcPts val="1600"/>
              </a:spcBef>
              <a:spcAft>
                <a:spcPts val="0"/>
              </a:spcAft>
              <a:buClr>
                <a:srgbClr val="000000"/>
              </a:buClr>
              <a:buSzPct val="100000"/>
              <a:buFont typeface="Arial"/>
              <a:buChar char="-"/>
            </a:pPr>
            <a:r>
              <a:rPr lang="en">
                <a:solidFill>
                  <a:srgbClr val="000000"/>
                </a:solidFill>
              </a:rPr>
              <a:t>Optimal Brain Damage</a:t>
            </a:r>
            <a:br>
              <a:rPr lang="en">
                <a:solidFill>
                  <a:srgbClr val="000000"/>
                </a:solidFill>
              </a:rPr>
            </a:br>
            <a:r>
              <a:rPr lang="en" i="1">
                <a:solidFill>
                  <a:srgbClr val="666666"/>
                </a:solidFill>
              </a:rPr>
              <a:t>LeCun et al.</a:t>
            </a:r>
            <a:r>
              <a:rPr lang="en">
                <a:solidFill>
                  <a:srgbClr val="666666"/>
                </a:solidFill>
              </a:rPr>
              <a:t> 1990</a:t>
            </a:r>
          </a:p>
          <a:p>
            <a:pPr marL="457200" marR="0" lvl="0" indent="-228600" algn="l" rtl="0">
              <a:lnSpc>
                <a:spcPct val="115000"/>
              </a:lnSpc>
              <a:spcBef>
                <a:spcPts val="1600"/>
              </a:spcBef>
              <a:spcAft>
                <a:spcPts val="0"/>
              </a:spcAft>
              <a:buClr>
                <a:srgbClr val="000000"/>
              </a:buClr>
              <a:buSzPct val="100000"/>
              <a:buFont typeface="Arial"/>
              <a:buChar char="-"/>
            </a:pPr>
            <a:r>
              <a:rPr lang="en">
                <a:solidFill>
                  <a:srgbClr val="000000"/>
                </a:solidFill>
              </a:rPr>
              <a:t>Optimal brain surgeon and general network pruning</a:t>
            </a:r>
            <a:br>
              <a:rPr lang="en">
                <a:solidFill>
                  <a:srgbClr val="000000"/>
                </a:solidFill>
              </a:rPr>
            </a:br>
            <a:r>
              <a:rPr lang="en" i="1">
                <a:solidFill>
                  <a:srgbClr val="666666"/>
                </a:solidFill>
              </a:rPr>
              <a:t>Hassibi et al.</a:t>
            </a:r>
            <a:r>
              <a:rPr lang="en">
                <a:solidFill>
                  <a:srgbClr val="666666"/>
                </a:solidFill>
              </a:rPr>
              <a:t> 1993</a:t>
            </a:r>
          </a:p>
          <a:p>
            <a:pPr marL="457200" lvl="0" indent="-228600" rtl="0">
              <a:spcBef>
                <a:spcPts val="1600"/>
              </a:spcBef>
              <a:spcAft>
                <a:spcPts val="0"/>
              </a:spcAft>
              <a:buClr>
                <a:schemeClr val="dk1"/>
              </a:buClr>
              <a:buSzPct val="128571"/>
              <a:buFont typeface="Arial"/>
              <a:buChar char="-"/>
            </a:pPr>
            <a:r>
              <a:rPr lang="en">
                <a:solidFill>
                  <a:schemeClr val="dk1"/>
                </a:solidFill>
              </a:rPr>
              <a:t>Data-free Parameter Pruning for Deep Neural Networks</a:t>
            </a:r>
            <a:br>
              <a:rPr lang="en">
                <a:solidFill>
                  <a:schemeClr val="dk1"/>
                </a:solidFill>
              </a:rPr>
            </a:br>
            <a:r>
              <a:rPr lang="en" i="1">
                <a:solidFill>
                  <a:srgbClr val="666666"/>
                </a:solidFill>
              </a:rPr>
              <a:t>Srinivas and Babu 2015</a:t>
            </a:r>
          </a:p>
        </p:txBody>
      </p:sp>
      <p:sp>
        <p:nvSpPr>
          <p:cNvPr id="157" name="Shape 157"/>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58" name="Shape 158"/>
          <p:cNvSpPr txBox="1"/>
          <p:nvPr/>
        </p:nvSpPr>
        <p:spPr>
          <a:xfrm>
            <a:off x="248254" y="27484"/>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Network Pruning</a:t>
            </a:r>
          </a:p>
        </p:txBody>
      </p:sp>
      <p:sp>
        <p:nvSpPr>
          <p:cNvPr id="159" name="Shape 159"/>
          <p:cNvSpPr txBox="1"/>
          <p:nvPr/>
        </p:nvSpPr>
        <p:spPr>
          <a:xfrm>
            <a:off x="106361" y="834007"/>
            <a:ext cx="8339700" cy="905700"/>
          </a:xfrm>
          <a:prstGeom prst="rect">
            <a:avLst/>
          </a:prstGeom>
          <a:noFill/>
          <a:ln>
            <a:noFill/>
          </a:ln>
        </p:spPr>
        <p:txBody>
          <a:bodyPr lIns="91425" tIns="91425" rIns="91425" bIns="91425" anchor="t" anchorCtr="0">
            <a:noAutofit/>
          </a:bodyPr>
          <a:lstStyle/>
          <a:p>
            <a:pPr lvl="0" rtl="0">
              <a:lnSpc>
                <a:spcPct val="115000"/>
              </a:lnSpc>
              <a:spcBef>
                <a:spcPts val="0"/>
              </a:spcBef>
              <a:buNone/>
            </a:pPr>
            <a:r>
              <a:rPr lang="en" sz="2000" b="1"/>
              <a:t>“Directly remove parts of the network”</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156188" y="1200684"/>
            <a:ext cx="8837912" cy="3942815"/>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28571"/>
              <a:buFont typeface="Arial"/>
              <a:buChar char="-"/>
            </a:pPr>
            <a:r>
              <a:rPr lang="en" dirty="0">
                <a:solidFill>
                  <a:srgbClr val="000000"/>
                </a:solidFill>
              </a:rPr>
              <a:t>A deep neural network compression pipeline: Pruning, quantization, huffman encoding</a:t>
            </a:r>
            <a:br>
              <a:rPr lang="en" dirty="0">
                <a:solidFill>
                  <a:srgbClr val="000000"/>
                </a:solidFill>
              </a:rPr>
            </a:br>
            <a:r>
              <a:rPr lang="en" dirty="0">
                <a:solidFill>
                  <a:srgbClr val="666666"/>
                </a:solidFill>
              </a:rPr>
              <a:t>Han et al. 2015</a:t>
            </a:r>
          </a:p>
          <a:p>
            <a:pPr marL="457200" marR="0" lvl="0" indent="-228600" algn="l" rtl="0">
              <a:lnSpc>
                <a:spcPct val="115000"/>
              </a:lnSpc>
              <a:spcBef>
                <a:spcPts val="1600"/>
              </a:spcBef>
              <a:spcAft>
                <a:spcPts val="0"/>
              </a:spcAft>
              <a:buClr>
                <a:srgbClr val="000000"/>
              </a:buClr>
              <a:buSzPct val="128571"/>
              <a:buFont typeface="Arial"/>
              <a:buChar char="-"/>
            </a:pPr>
            <a:r>
              <a:rPr lang="en" dirty="0">
                <a:solidFill>
                  <a:srgbClr val="000000"/>
                </a:solidFill>
              </a:rPr>
              <a:t>Compressing Convolutional Neural Networks</a:t>
            </a:r>
            <a:br>
              <a:rPr lang="en" dirty="0">
                <a:solidFill>
                  <a:srgbClr val="000000"/>
                </a:solidFill>
              </a:rPr>
            </a:br>
            <a:r>
              <a:rPr lang="en" dirty="0">
                <a:solidFill>
                  <a:srgbClr val="666666"/>
                </a:solidFill>
              </a:rPr>
              <a:t>Chen et al. 2015</a:t>
            </a:r>
          </a:p>
          <a:p>
            <a:pPr marL="457200" lvl="0" indent="-228600" rtl="0">
              <a:spcBef>
                <a:spcPts val="1600"/>
              </a:spcBef>
              <a:spcAft>
                <a:spcPts val="0"/>
              </a:spcAft>
              <a:buClr>
                <a:schemeClr val="dk1"/>
              </a:buClr>
              <a:buSzPct val="100000"/>
              <a:buFont typeface="Arial"/>
              <a:buChar char="-"/>
            </a:pPr>
            <a:r>
              <a:rPr lang="en" dirty="0">
                <a:solidFill>
                  <a:schemeClr val="dk1"/>
                </a:solidFill>
              </a:rPr>
              <a:t>An Exploration of Parameter Redundancy in Deep Networks with Circulant Projections</a:t>
            </a:r>
            <a:br>
              <a:rPr lang="en" dirty="0">
                <a:solidFill>
                  <a:schemeClr val="dk1"/>
                </a:solidFill>
              </a:rPr>
            </a:br>
            <a:r>
              <a:rPr lang="en" dirty="0">
                <a:solidFill>
                  <a:srgbClr val="666666"/>
                </a:solidFill>
              </a:rPr>
              <a:t>Cheng et al. 2015</a:t>
            </a:r>
          </a:p>
          <a:p>
            <a:pPr marL="457200" lvl="0" indent="-228600">
              <a:spcBef>
                <a:spcPts val="1600"/>
              </a:spcBef>
              <a:spcAft>
                <a:spcPts val="0"/>
              </a:spcAft>
              <a:buClr>
                <a:schemeClr val="dk1"/>
              </a:buClr>
              <a:buSzPct val="100000"/>
              <a:buFont typeface="Arial"/>
              <a:buChar char="-"/>
            </a:pPr>
            <a:r>
              <a:rPr lang="en-US" dirty="0">
                <a:solidFill>
                  <a:schemeClr val="dk1"/>
                </a:solidFill>
              </a:rPr>
              <a:t>XNOR-Net: ImageNet Classification Using Binary Convolutional Neural Networks</a:t>
            </a:r>
            <a:br>
              <a:rPr lang="en-US" dirty="0">
                <a:solidFill>
                  <a:schemeClr val="dk1"/>
                </a:solidFill>
              </a:rPr>
            </a:br>
            <a:r>
              <a:rPr lang="en" dirty="0">
                <a:solidFill>
                  <a:srgbClr val="666666"/>
                </a:solidFill>
              </a:rPr>
              <a:t>Rastegari et al. 2016</a:t>
            </a:r>
            <a:endParaRPr lang="en-US" dirty="0">
              <a:solidFill>
                <a:schemeClr val="dk1"/>
              </a:solidFill>
            </a:endParaRPr>
          </a:p>
        </p:txBody>
      </p:sp>
      <p:sp>
        <p:nvSpPr>
          <p:cNvPr id="165" name="Shape 165"/>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66" name="Shape 166"/>
          <p:cNvSpPr txBox="1"/>
          <p:nvPr/>
        </p:nvSpPr>
        <p:spPr>
          <a:xfrm>
            <a:off x="248254" y="27484"/>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dirty="0">
                <a:solidFill>
                  <a:schemeClr val="lt1"/>
                </a:solidFill>
              </a:rPr>
              <a:t>Parameter Sharing</a:t>
            </a:r>
          </a:p>
        </p:txBody>
      </p:sp>
      <p:sp>
        <p:nvSpPr>
          <p:cNvPr id="167" name="Shape 167"/>
          <p:cNvSpPr txBox="1"/>
          <p:nvPr/>
        </p:nvSpPr>
        <p:spPr>
          <a:xfrm>
            <a:off x="91371" y="844807"/>
            <a:ext cx="8339700" cy="595718"/>
          </a:xfrm>
          <a:prstGeom prst="rect">
            <a:avLst/>
          </a:prstGeom>
          <a:noFill/>
          <a:ln>
            <a:noFill/>
          </a:ln>
        </p:spPr>
        <p:txBody>
          <a:bodyPr lIns="91425" tIns="91425" rIns="91425" bIns="91425" anchor="t" anchorCtr="0">
            <a:noAutofit/>
          </a:bodyPr>
          <a:lstStyle/>
          <a:p>
            <a:pPr lvl="0" rtl="0">
              <a:lnSpc>
                <a:spcPct val="115000"/>
              </a:lnSpc>
              <a:spcBef>
                <a:spcPts val="0"/>
              </a:spcBef>
              <a:buNone/>
            </a:pPr>
            <a:r>
              <a:rPr lang="en" sz="2000" b="1"/>
              <a:t>“</a:t>
            </a:r>
            <a:r>
              <a:rPr lang="en" sz="2000" b="1">
                <a:solidFill>
                  <a:schemeClr val="dk1"/>
                </a:solidFill>
              </a:rPr>
              <a:t>Group similar numbers together</a:t>
            </a:r>
            <a:r>
              <a:rPr lang="en" sz="2000" b="1"/>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body" idx="1"/>
          </p:nvPr>
        </p:nvSpPr>
        <p:spPr>
          <a:xfrm>
            <a:off x="156190" y="1470505"/>
            <a:ext cx="7884300" cy="34977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00000"/>
              <a:buFont typeface="Arial"/>
              <a:buChar char="-"/>
            </a:pPr>
            <a:r>
              <a:rPr lang="en" dirty="0">
                <a:solidFill>
                  <a:srgbClr val="000000"/>
                </a:solidFill>
              </a:rPr>
              <a:t>Predicting Parameters in Deep Learning</a:t>
            </a:r>
            <a:br>
              <a:rPr lang="en" dirty="0">
                <a:solidFill>
                  <a:srgbClr val="000000"/>
                </a:solidFill>
              </a:rPr>
            </a:br>
            <a:r>
              <a:rPr lang="en" dirty="0">
                <a:solidFill>
                  <a:srgbClr val="666666"/>
                </a:solidFill>
              </a:rPr>
              <a:t>Denil et al. 2013</a:t>
            </a:r>
          </a:p>
          <a:p>
            <a:pPr marL="457200" lvl="0" indent="-228600" rtl="0">
              <a:spcBef>
                <a:spcPts val="1600"/>
              </a:spcBef>
              <a:spcAft>
                <a:spcPts val="0"/>
              </a:spcAft>
              <a:buClr>
                <a:schemeClr val="dk1"/>
              </a:buClr>
              <a:buSzPct val="100000"/>
              <a:buFont typeface="Arial"/>
              <a:buChar char="-"/>
            </a:pPr>
            <a:r>
              <a:rPr lang="en" dirty="0">
                <a:solidFill>
                  <a:schemeClr val="dk1"/>
                </a:solidFill>
              </a:rPr>
              <a:t>Tensorizing Neural Networks</a:t>
            </a:r>
            <a:br>
              <a:rPr lang="en" dirty="0">
                <a:solidFill>
                  <a:schemeClr val="dk1"/>
                </a:solidFill>
              </a:rPr>
            </a:br>
            <a:r>
              <a:rPr lang="en" dirty="0">
                <a:solidFill>
                  <a:srgbClr val="666666"/>
                </a:solidFill>
              </a:rPr>
              <a:t>Novikov et al. 2015</a:t>
            </a:r>
          </a:p>
          <a:p>
            <a:pPr marL="457200" lvl="0" indent="-228600" rtl="0">
              <a:spcBef>
                <a:spcPts val="1600"/>
              </a:spcBef>
              <a:spcAft>
                <a:spcPts val="0"/>
              </a:spcAft>
              <a:buClr>
                <a:schemeClr val="dk1"/>
              </a:buClr>
              <a:buSzPct val="100000"/>
              <a:buFont typeface="Arial"/>
              <a:buChar char="-"/>
            </a:pPr>
            <a:r>
              <a:rPr lang="en" dirty="0">
                <a:solidFill>
                  <a:schemeClr val="dk1"/>
                </a:solidFill>
              </a:rPr>
              <a:t>Towards Convolutional Neural Networks Compression via Global Error Reconstruction</a:t>
            </a:r>
            <a:br>
              <a:rPr lang="en" dirty="0">
                <a:solidFill>
                  <a:schemeClr val="dk1"/>
                </a:solidFill>
              </a:rPr>
            </a:br>
            <a:r>
              <a:rPr lang="en" dirty="0">
                <a:solidFill>
                  <a:srgbClr val="666666"/>
                </a:solidFill>
              </a:rPr>
              <a:t>Lin et al. 2016</a:t>
            </a:r>
          </a:p>
        </p:txBody>
      </p:sp>
      <p:sp>
        <p:nvSpPr>
          <p:cNvPr id="173" name="Shape 173"/>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74" name="Shape 174"/>
          <p:cNvSpPr txBox="1"/>
          <p:nvPr/>
        </p:nvSpPr>
        <p:spPr>
          <a:xfrm>
            <a:off x="248254" y="27484"/>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Matrix Decomposition</a:t>
            </a:r>
          </a:p>
        </p:txBody>
      </p:sp>
      <p:sp>
        <p:nvSpPr>
          <p:cNvPr id="175" name="Shape 175"/>
          <p:cNvSpPr txBox="1"/>
          <p:nvPr/>
        </p:nvSpPr>
        <p:spPr>
          <a:xfrm>
            <a:off x="91371" y="878977"/>
            <a:ext cx="8339700" cy="905700"/>
          </a:xfrm>
          <a:prstGeom prst="rect">
            <a:avLst/>
          </a:prstGeom>
          <a:noFill/>
          <a:ln>
            <a:noFill/>
          </a:ln>
        </p:spPr>
        <p:txBody>
          <a:bodyPr lIns="91425" tIns="91425" rIns="91425" bIns="91425" anchor="t" anchorCtr="0">
            <a:noAutofit/>
          </a:bodyPr>
          <a:lstStyle/>
          <a:p>
            <a:pPr lvl="0" rtl="0">
              <a:lnSpc>
                <a:spcPct val="115000"/>
              </a:lnSpc>
              <a:spcBef>
                <a:spcPts val="0"/>
              </a:spcBef>
              <a:buNone/>
            </a:pPr>
            <a:r>
              <a:rPr lang="en" sz="2000" b="1" dirty="0"/>
              <a:t>“</a:t>
            </a:r>
            <a:r>
              <a:rPr lang="en" sz="2000" b="1" dirty="0">
                <a:solidFill>
                  <a:schemeClr val="dk1"/>
                </a:solidFill>
              </a:rPr>
              <a:t>Treat weights as matrices and apply matrix decomposition</a:t>
            </a:r>
            <a:r>
              <a:rPr lang="en" sz="2000" b="1" dirty="0"/>
              <a:t>”</a:t>
            </a:r>
          </a:p>
        </p:txBody>
      </p:sp>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269</TotalTime>
  <Words>2803</Words>
  <Application>Microsoft Office PowerPoint</Application>
  <PresentationFormat>On-screen Show (16:9)</PresentationFormat>
  <Paragraphs>534</Paragraphs>
  <Slides>52</Slides>
  <Notes>52</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52</vt:i4>
      </vt:variant>
    </vt:vector>
  </HeadingPairs>
  <TitlesOfParts>
    <vt:vector size="58" baseType="lpstr">
      <vt:lpstr>Times New Roman</vt:lpstr>
      <vt:lpstr>Arial</vt:lpstr>
      <vt:lpstr>Calibri</vt:lpstr>
      <vt:lpstr>Roboto</vt:lpstr>
      <vt:lpstr>simple-light-2</vt:lpstr>
      <vt:lpstr>simple-light-2</vt:lpstr>
      <vt:lpstr>PowerPoint Presentation</vt:lpstr>
      <vt:lpstr>Pedestrian Detection</vt:lpstr>
      <vt:lpstr>Caltech Pedestrian Detection Benchmark</vt:lpstr>
      <vt:lpstr>Pedestrian Detection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Teacher : ResNet-200</vt:lpstr>
      <vt:lpstr>Student #2 : ResNet-18-Thin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jonathanasdf</dc:creator>
  <cp:lastModifiedBy>Noranart Vesdapunt</cp:lastModifiedBy>
  <cp:revision>25</cp:revision>
  <dcterms:modified xsi:type="dcterms:W3CDTF">2016-12-02T14:11:09Z</dcterms:modified>
</cp:coreProperties>
</file>